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  <p:sldMasterId id="2147483674" r:id="rId3"/>
    <p:sldMasterId id="2147483684" r:id="rId4"/>
  </p:sldMasterIdLst>
  <p:notesMasterIdLst>
    <p:notesMasterId r:id="rId26"/>
  </p:notesMasterIdLst>
  <p:handoutMasterIdLst>
    <p:handoutMasterId r:id="rId27"/>
  </p:handoutMasterIdLst>
  <p:sldIdLst>
    <p:sldId id="260" r:id="rId5"/>
    <p:sldId id="365" r:id="rId6"/>
    <p:sldId id="375" r:id="rId7"/>
    <p:sldId id="373" r:id="rId8"/>
    <p:sldId id="367" r:id="rId9"/>
    <p:sldId id="351" r:id="rId10"/>
    <p:sldId id="354" r:id="rId11"/>
    <p:sldId id="366" r:id="rId12"/>
    <p:sldId id="293" r:id="rId13"/>
    <p:sldId id="292" r:id="rId14"/>
    <p:sldId id="376" r:id="rId15"/>
    <p:sldId id="368" r:id="rId16"/>
    <p:sldId id="372" r:id="rId17"/>
    <p:sldId id="369" r:id="rId18"/>
    <p:sldId id="371" r:id="rId19"/>
    <p:sldId id="370" r:id="rId20"/>
    <p:sldId id="310" r:id="rId21"/>
    <p:sldId id="306" r:id="rId22"/>
    <p:sldId id="307" r:id="rId23"/>
    <p:sldId id="308" r:id="rId24"/>
    <p:sldId id="309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3758"/>
    <a:srgbClr val="333E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2" autoAdjust="0"/>
    <p:restoredTop sz="95886" autoAdjust="0"/>
  </p:normalViewPr>
  <p:slideViewPr>
    <p:cSldViewPr>
      <p:cViewPr varScale="1">
        <p:scale>
          <a:sx n="62" d="100"/>
          <a:sy n="62" d="100"/>
        </p:scale>
        <p:origin x="1444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268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41922-4975-46FB-A8F2-12749C9202A5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BBDA4-67C6-40F4-ADE8-8A228C6960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649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F4DDB-A3EC-4A81-A4C9-02AE036661D1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B7FBF-C08B-4451-8F7C-E09A8CCD43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0277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otwierający p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1428736"/>
            <a:ext cx="3008313" cy="761364"/>
          </a:xfrm>
          <a:prstGeom prst="rect">
            <a:avLst/>
          </a:prstGeom>
        </p:spPr>
        <p:txBody>
          <a:bodyPr anchor="t"/>
          <a:lstStyle>
            <a:lvl1pPr algn="l">
              <a:defRPr sz="2000" b="1">
                <a:solidFill>
                  <a:srgbClr val="333E74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46446" y="1428736"/>
            <a:ext cx="5111750" cy="466456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333E74"/>
                </a:solidFill>
              </a:defRPr>
            </a:lvl1pPr>
            <a:lvl2pPr>
              <a:defRPr sz="2400">
                <a:solidFill>
                  <a:srgbClr val="333E74"/>
                </a:solidFill>
              </a:defRPr>
            </a:lvl2pPr>
            <a:lvl3pPr>
              <a:defRPr sz="2000">
                <a:solidFill>
                  <a:srgbClr val="333E74"/>
                </a:solidFill>
              </a:defRPr>
            </a:lvl3pPr>
            <a:lvl4pPr>
              <a:defRPr sz="1800">
                <a:solidFill>
                  <a:srgbClr val="333E74"/>
                </a:solidFill>
              </a:defRPr>
            </a:lvl4pPr>
            <a:lvl5pPr>
              <a:defRPr sz="1800">
                <a:solidFill>
                  <a:srgbClr val="333E7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28596" y="2230720"/>
            <a:ext cx="3008313" cy="38625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333E7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64" y="4786322"/>
            <a:ext cx="5486400" cy="500066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263758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64" y="571480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rgbClr val="26375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000364" y="5286388"/>
            <a:ext cx="5486400" cy="6429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263758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4F81-F16E-4A34-8823-64ED90245AB7}" type="datetimeFigureOut">
              <a:rPr lang="pl-PL" smtClean="0"/>
              <a:pPr/>
              <a:t>14.12.2022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1D29-AAC0-474F-A79C-F09494C28C8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32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4F81-F16E-4A34-8823-64ED90245AB7}" type="datetimeFigureOut">
              <a:rPr lang="pl-PL" smtClean="0"/>
              <a:pPr/>
              <a:t>14.12.2022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1D29-AAC0-474F-A79C-F09494C28C8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9452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4F81-F16E-4A34-8823-64ED90245AB7}" type="datetimeFigureOut">
              <a:rPr lang="pl-PL" smtClean="0"/>
              <a:pPr/>
              <a:t>14.12.2022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1D29-AAC0-474F-A79C-F09494C28C8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5709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4F81-F16E-4A34-8823-64ED90245AB7}" type="datetimeFigureOut">
              <a:rPr lang="pl-PL" smtClean="0"/>
              <a:pPr/>
              <a:t>14.12.2022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1D29-AAC0-474F-A79C-F09494C28C8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2940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4F81-F16E-4A34-8823-64ED90245AB7}" type="datetimeFigureOut">
              <a:rPr lang="pl-PL" smtClean="0"/>
              <a:pPr/>
              <a:t>14.12.2022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1D29-AAC0-474F-A79C-F09494C28C8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02978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4F81-F16E-4A34-8823-64ED90245AB7}" type="datetimeFigureOut">
              <a:rPr lang="pl-PL" smtClean="0"/>
              <a:pPr/>
              <a:t>14.12.2022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1D29-AAC0-474F-A79C-F09494C28C8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69960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4F81-F16E-4A34-8823-64ED90245AB7}" type="datetimeFigureOut">
              <a:rPr lang="pl-PL" smtClean="0"/>
              <a:pPr/>
              <a:t>14.12.2022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1D29-AAC0-474F-A79C-F09494C28C8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535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4F81-F16E-4A34-8823-64ED90245AB7}" type="datetimeFigureOut">
              <a:rPr lang="pl-PL" smtClean="0"/>
              <a:pPr/>
              <a:t>14.12.2022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1D29-AAC0-474F-A79C-F09494C28C8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287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ytuł prezenta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752989" y="1772816"/>
            <a:ext cx="7702624" cy="200026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rgbClr val="333E74"/>
                </a:solidFill>
              </a:defRPr>
            </a:lvl1pPr>
          </a:lstStyle>
          <a:p>
            <a:r>
              <a:rPr lang="pl-PL" dirty="0"/>
              <a:t>Kliknij, aby edytować tytuł prezentacji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752989" y="3933056"/>
            <a:ext cx="7745514" cy="99535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>
                <a:solidFill>
                  <a:srgbClr val="333E7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datę i miejscowość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4F81-F16E-4A34-8823-64ED90245AB7}" type="datetimeFigureOut">
              <a:rPr lang="pl-PL" smtClean="0"/>
              <a:pPr/>
              <a:t>14.12.2022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1D29-AAC0-474F-A79C-F09494C28C8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079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4F81-F16E-4A34-8823-64ED90245AB7}" type="datetimeFigureOut">
              <a:rPr lang="pl-PL" smtClean="0"/>
              <a:pPr/>
              <a:t>14.12.2022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1D29-AAC0-474F-A79C-F09494C28C8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84422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B4F81-F16E-4A34-8823-64ED90245AB7}" type="datetimeFigureOut">
              <a:rPr lang="pl-PL" smtClean="0"/>
              <a:pPr/>
              <a:t>14.12.2022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1D29-AAC0-474F-A79C-F09494C28C8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3254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9052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368396"/>
            <a:ext cx="8229600" cy="417530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333E74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256021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71504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333E74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9248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33E74"/>
                </a:solidFill>
              </a:defRPr>
            </a:lvl1pPr>
            <a:lvl2pPr>
              <a:defRPr sz="2000">
                <a:solidFill>
                  <a:srgbClr val="333E74"/>
                </a:solidFill>
              </a:defRPr>
            </a:lvl2pPr>
            <a:lvl3pPr>
              <a:defRPr sz="1800">
                <a:solidFill>
                  <a:srgbClr val="333E74"/>
                </a:solidFill>
              </a:defRPr>
            </a:lvl3pPr>
            <a:lvl4pPr>
              <a:defRPr sz="1600">
                <a:solidFill>
                  <a:srgbClr val="333E74"/>
                </a:solidFill>
              </a:defRPr>
            </a:lvl4pPr>
            <a:lvl5pPr>
              <a:defRPr sz="1600">
                <a:solidFill>
                  <a:srgbClr val="333E74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88968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333E74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2438" y="1700808"/>
            <a:ext cx="4038600" cy="446449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33E74"/>
                </a:solidFill>
              </a:defRPr>
            </a:lvl1pPr>
            <a:lvl2pPr>
              <a:defRPr sz="2000">
                <a:solidFill>
                  <a:srgbClr val="333E74"/>
                </a:solidFill>
              </a:defRPr>
            </a:lvl2pPr>
            <a:lvl3pPr>
              <a:defRPr sz="1800">
                <a:solidFill>
                  <a:srgbClr val="333E74"/>
                </a:solidFill>
              </a:defRPr>
            </a:lvl3pPr>
            <a:lvl4pPr>
              <a:defRPr sz="1600">
                <a:solidFill>
                  <a:srgbClr val="333E74"/>
                </a:solidFill>
              </a:defRPr>
            </a:lvl4pPr>
            <a:lvl5pPr>
              <a:defRPr sz="1600">
                <a:solidFill>
                  <a:srgbClr val="333E7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3438" y="1700808"/>
            <a:ext cx="4038600" cy="4464496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333E74"/>
                </a:solidFill>
              </a:defRPr>
            </a:lvl1pPr>
            <a:lvl2pPr>
              <a:defRPr sz="2000">
                <a:solidFill>
                  <a:srgbClr val="333E74"/>
                </a:solidFill>
              </a:defRPr>
            </a:lvl2pPr>
            <a:lvl3pPr>
              <a:defRPr sz="1800">
                <a:solidFill>
                  <a:srgbClr val="333E74"/>
                </a:solidFill>
              </a:defRPr>
            </a:lvl3pPr>
            <a:lvl4pPr>
              <a:defRPr sz="1600">
                <a:solidFill>
                  <a:srgbClr val="333E74"/>
                </a:solidFill>
              </a:defRPr>
            </a:lvl4pPr>
            <a:lvl5pPr>
              <a:defRPr sz="1600">
                <a:solidFill>
                  <a:srgbClr val="333E7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157592" cy="488968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333E74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5613" y="1772816"/>
            <a:ext cx="4040188" cy="7243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333E7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500306"/>
            <a:ext cx="4040188" cy="359299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333E74"/>
                </a:solidFill>
              </a:defRPr>
            </a:lvl1pPr>
            <a:lvl2pPr>
              <a:defRPr sz="1600">
                <a:solidFill>
                  <a:srgbClr val="333E74"/>
                </a:solidFill>
              </a:defRPr>
            </a:lvl2pPr>
            <a:lvl3pPr>
              <a:defRPr sz="1400">
                <a:solidFill>
                  <a:srgbClr val="333E74"/>
                </a:solidFill>
              </a:defRPr>
            </a:lvl3pPr>
            <a:lvl4pPr>
              <a:defRPr sz="1200">
                <a:solidFill>
                  <a:srgbClr val="333E74"/>
                </a:solidFill>
              </a:defRPr>
            </a:lvl4pPr>
            <a:lvl5pPr>
              <a:defRPr sz="1200">
                <a:solidFill>
                  <a:srgbClr val="333E7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3438" y="1772816"/>
            <a:ext cx="4041775" cy="7243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rgbClr val="333E7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00306"/>
            <a:ext cx="4041775" cy="359299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333E74"/>
                </a:solidFill>
              </a:defRPr>
            </a:lvl1pPr>
            <a:lvl2pPr>
              <a:defRPr sz="1800">
                <a:solidFill>
                  <a:srgbClr val="333E74"/>
                </a:solidFill>
              </a:defRPr>
            </a:lvl2pPr>
            <a:lvl3pPr>
              <a:defRPr sz="1600">
                <a:solidFill>
                  <a:srgbClr val="333E74"/>
                </a:solidFill>
              </a:defRPr>
            </a:lvl3pPr>
            <a:lvl4pPr>
              <a:defRPr sz="1400">
                <a:solidFill>
                  <a:srgbClr val="333E74"/>
                </a:solidFill>
              </a:defRPr>
            </a:lvl4pPr>
            <a:lvl5pPr>
              <a:defRPr sz="1400">
                <a:solidFill>
                  <a:srgbClr val="333E7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368396"/>
            <a:ext cx="8229600" cy="417530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333E74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image" Target="../media/image3.emf"/><Relationship Id="rId5" Type="http://schemas.openxmlformats.org/officeDocument/2006/relationships/slideLayout" Target="../slideLayouts/slideLayout9.xml"/><Relationship Id="rId10" Type="http://schemas.openxmlformats.org/officeDocument/2006/relationships/oleObject" Target="../embeddings/oleObject2.bin"/><Relationship Id="rId4" Type="http://schemas.openxmlformats.org/officeDocument/2006/relationships/slideLayout" Target="../slideLayouts/slideLayout8.xml"/><Relationship Id="rId9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37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027" y="1847694"/>
            <a:ext cx="6203946" cy="316261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ostokąt 17"/>
          <p:cNvSpPr/>
          <p:nvPr userDrawn="1"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263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n>
                <a:noFill/>
              </a:ln>
              <a:solidFill>
                <a:srgbClr val="333E74"/>
              </a:solidFill>
            </a:endParaRPr>
          </a:p>
        </p:txBody>
      </p:sp>
      <p:pic>
        <p:nvPicPr>
          <p:cNvPr id="19" name="Obraz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116632"/>
            <a:ext cx="3248857" cy="1656184"/>
          </a:xfrm>
          <a:prstGeom prst="rect">
            <a:avLst/>
          </a:prstGeom>
        </p:spPr>
      </p:pic>
      <p:sp>
        <p:nvSpPr>
          <p:cNvPr id="21" name="pole tekstowe 20"/>
          <p:cNvSpPr txBox="1"/>
          <p:nvPr userDrawn="1"/>
        </p:nvSpPr>
        <p:spPr>
          <a:xfrm>
            <a:off x="2627784" y="6443614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chemeClr val="bg1"/>
                </a:solidFill>
              </a:rPr>
              <a:t>www.szkolaedukacji.pl</a:t>
            </a:r>
          </a:p>
        </p:txBody>
      </p:sp>
      <p:graphicFrame>
        <p:nvGraphicFramePr>
          <p:cNvPr id="23" name="Obiekt 22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174669454"/>
              </p:ext>
            </p:extLst>
          </p:nvPr>
        </p:nvGraphicFramePr>
        <p:xfrm>
          <a:off x="5292080" y="6374900"/>
          <a:ext cx="3497263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6" imgW="3496601" imgH="417150" progId="CorelDraw.Graphic.17">
                  <p:embed/>
                </p:oleObj>
              </mc:Choice>
              <mc:Fallback>
                <p:oleObj name="CorelDRAW" r:id="rId6" imgW="3496601" imgH="417150" progId="CorelDraw.Graphic.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92080" y="6374900"/>
                        <a:ext cx="3497263" cy="417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Obraz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91" y="6472158"/>
            <a:ext cx="1224136" cy="2199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82" r:id="rId2"/>
    <p:sldLayoutId id="214748368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 userDrawn="1"/>
        </p:nvSpPr>
        <p:spPr>
          <a:xfrm>
            <a:off x="0" y="6309318"/>
            <a:ext cx="9144000" cy="548680"/>
          </a:xfrm>
          <a:prstGeom prst="rect">
            <a:avLst/>
          </a:prstGeom>
          <a:solidFill>
            <a:srgbClr val="2637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n>
                <a:noFill/>
              </a:ln>
              <a:solidFill>
                <a:srgbClr val="333E74"/>
              </a:solidFill>
            </a:endParaRPr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-99392"/>
            <a:ext cx="2118820" cy="1080120"/>
          </a:xfrm>
          <a:prstGeom prst="rect">
            <a:avLst/>
          </a:prstGeom>
        </p:spPr>
      </p:pic>
      <p:graphicFrame>
        <p:nvGraphicFramePr>
          <p:cNvPr id="13" name="Obiekt 12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068074486"/>
              </p:ext>
            </p:extLst>
          </p:nvPr>
        </p:nvGraphicFramePr>
        <p:xfrm>
          <a:off x="5292080" y="6374900"/>
          <a:ext cx="3497263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10" imgW="3496601" imgH="417150" progId="CorelDraw.Graphic.17">
                  <p:embed/>
                </p:oleObj>
              </mc:Choice>
              <mc:Fallback>
                <p:oleObj name="CorelDRAW" r:id="rId10" imgW="3496601" imgH="417150" progId="CorelDraw.Graphic.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292080" y="6374900"/>
                        <a:ext cx="3497263" cy="417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pole tekstowe 5"/>
          <p:cNvSpPr txBox="1"/>
          <p:nvPr userDrawn="1"/>
        </p:nvSpPr>
        <p:spPr>
          <a:xfrm>
            <a:off x="2627784" y="6443614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solidFill>
                  <a:schemeClr val="bg1"/>
                </a:solidFill>
              </a:rPr>
              <a:t>www.szkolaedukacji.pl</a:t>
            </a:r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91" y="6472158"/>
            <a:ext cx="1224136" cy="2199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B4F81-F16E-4A34-8823-64ED90245AB7}" type="datetimeFigureOut">
              <a:rPr lang="pl-PL" smtClean="0"/>
              <a:pPr/>
              <a:t>14.12.2022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01D29-AAC0-474F-A79C-F09494C28C8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484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827584" y="2060848"/>
            <a:ext cx="7292975" cy="792162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pl-PL" sz="3600" b="0" dirty="0">
                <a:solidFill>
                  <a:srgbClr val="333E74"/>
                </a:solidFill>
              </a:rPr>
              <a:t>Podręczniki do matematyki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BDFFD78B-9BC5-61B6-D252-69DF3CAB1EDC}"/>
              </a:ext>
            </a:extLst>
          </p:cNvPr>
          <p:cNvSpPr txBox="1"/>
          <p:nvPr/>
        </p:nvSpPr>
        <p:spPr>
          <a:xfrm>
            <a:off x="1737767" y="3543326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Marcin Karpiński</a:t>
            </a:r>
          </a:p>
          <a:p>
            <a:pPr algn="ctr"/>
            <a:r>
              <a:rPr lang="pl-PL" dirty="0"/>
              <a:t>Szkoła Edukacji Polsko-Amerykańskiej Fundacji Wolności i Uniwersytetu Warszawskiego</a:t>
            </a:r>
          </a:p>
        </p:txBody>
      </p:sp>
    </p:spTree>
    <p:extLst>
      <p:ext uri="{BB962C8B-B14F-4D97-AF65-F5344CB8AC3E}">
        <p14:creationId xmlns:p14="http://schemas.microsoft.com/office/powerpoint/2010/main" val="1771907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925525"/>
              </p:ext>
            </p:extLst>
          </p:nvPr>
        </p:nvGraphicFramePr>
        <p:xfrm>
          <a:off x="2627784" y="1098450"/>
          <a:ext cx="5486401" cy="3489214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2712575">
                  <a:extLst>
                    <a:ext uri="{9D8B030D-6E8A-4147-A177-3AD203B41FA5}">
                      <a16:colId xmlns:a16="http://schemas.microsoft.com/office/drawing/2014/main" val="1621067686"/>
                    </a:ext>
                  </a:extLst>
                </a:gridCol>
                <a:gridCol w="1183566">
                  <a:extLst>
                    <a:ext uri="{9D8B030D-6E8A-4147-A177-3AD203B41FA5}">
                      <a16:colId xmlns:a16="http://schemas.microsoft.com/office/drawing/2014/main" val="572736684"/>
                    </a:ext>
                  </a:extLst>
                </a:gridCol>
                <a:gridCol w="1590260">
                  <a:extLst>
                    <a:ext uri="{9D8B030D-6E8A-4147-A177-3AD203B41FA5}">
                      <a16:colId xmlns:a16="http://schemas.microsoft.com/office/drawing/2014/main" val="3743576993"/>
                    </a:ext>
                  </a:extLst>
                </a:gridCol>
              </a:tblGrid>
              <a:tr h="5466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Powód</a:t>
                      </a:r>
                      <a:endParaRPr lang="pl-PL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Mężczyźni</a:t>
                      </a:r>
                      <a:endParaRPr lang="pl-PL" sz="18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Kobiety</a:t>
                      </a:r>
                      <a:endParaRPr lang="pl-PL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7337020"/>
                  </a:ext>
                </a:extLst>
              </a:tr>
              <a:tr h="4175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96222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Jest zbyt trudna</a:t>
                      </a:r>
                      <a:endParaRPr lang="pl-PL" sz="1800" b="0" dirty="0">
                        <a:solidFill>
                          <a:srgbClr val="962228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962228"/>
                          </a:solidFill>
                          <a:effectLst/>
                        </a:rPr>
                        <a:t>37%</a:t>
                      </a:r>
                      <a:endParaRPr lang="pl-PL" sz="1800" dirty="0">
                        <a:solidFill>
                          <a:srgbClr val="9622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962228"/>
                          </a:solidFill>
                          <a:effectLst/>
                        </a:rPr>
                        <a:t>66%</a:t>
                      </a:r>
                      <a:endParaRPr lang="pl-PL" sz="1800" dirty="0">
                        <a:solidFill>
                          <a:srgbClr val="9622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6536632"/>
                  </a:ext>
                </a:extLst>
              </a:tr>
              <a:tr h="4175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962228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Nie lubię matematyki</a:t>
                      </a:r>
                      <a:endParaRPr lang="pl-PL" sz="1800" b="0" dirty="0">
                        <a:solidFill>
                          <a:srgbClr val="962228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962228"/>
                          </a:solidFill>
                          <a:effectLst/>
                        </a:rPr>
                        <a:t>24%</a:t>
                      </a:r>
                      <a:endParaRPr lang="pl-PL" sz="1800" dirty="0">
                        <a:solidFill>
                          <a:srgbClr val="9622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962228"/>
                          </a:solidFill>
                          <a:effectLst/>
                        </a:rPr>
                        <a:t>35%</a:t>
                      </a:r>
                      <a:endParaRPr lang="pl-PL" sz="1800" dirty="0">
                        <a:solidFill>
                          <a:srgbClr val="9622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5396739"/>
                  </a:ext>
                </a:extLst>
              </a:tr>
              <a:tr h="4175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Jest nudna</a:t>
                      </a:r>
                      <a:endParaRPr lang="pl-PL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12%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15%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632391"/>
                  </a:ext>
                </a:extLst>
              </a:tr>
              <a:tr h="854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Nie potrzebuję jej w mojej </a:t>
                      </a:r>
                      <a:br>
                        <a:rPr lang="pl-PL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przyszłej edukacji/karierze</a:t>
                      </a:r>
                      <a:endParaRPr lang="pl-PL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7%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10%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844971"/>
                  </a:ext>
                </a:extLst>
              </a:tr>
              <a:tr h="4175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Nie przyda się w życiu</a:t>
                      </a:r>
                      <a:endParaRPr lang="pl-PL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3%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3%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429525"/>
                  </a:ext>
                </a:extLst>
              </a:tr>
              <a:tr h="4175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Wolę inne przedmioty</a:t>
                      </a:r>
                      <a:endParaRPr lang="pl-PL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2%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3%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9456682"/>
                  </a:ext>
                </a:extLst>
              </a:tr>
            </a:tbl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2543991" y="4696617"/>
            <a:ext cx="5098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Uwaga. Badani mogli wskazać więcej niż jedną przyczynę lub inne przyczyny, wyniki nie sumują się więc do 100%</a:t>
            </a:r>
          </a:p>
          <a:p>
            <a:endParaRPr lang="pl-P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2543991" y="296999"/>
            <a:ext cx="5884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263758"/>
                </a:solidFill>
              </a:rPr>
              <a:t>Dlaczego w przyszłości nie chcesz już się uczyć matematyki?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2915816" y="5661248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 M., Brown P., </a:t>
            </a:r>
            <a:r>
              <a:rPr lang="pl-PL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Bibby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T., (2008). </a:t>
            </a:r>
            <a:r>
              <a:rPr lang="pl-PL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„I </a:t>
            </a:r>
            <a:r>
              <a:rPr lang="pl-PL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pl-PL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pl-PL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pl-PL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”: </a:t>
            </a:r>
            <a:r>
              <a:rPr lang="pl-PL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r>
              <a:rPr lang="pl-PL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pl-PL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16-year-olds for not </a:t>
            </a:r>
            <a:r>
              <a:rPr lang="pl-PL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continuing</a:t>
            </a:r>
            <a:r>
              <a:rPr lang="pl-PL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pl-PL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pl-PL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mathematics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l-PL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Mathematics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Vol. 10, No. 1.</a:t>
            </a:r>
          </a:p>
        </p:txBody>
      </p:sp>
    </p:spTree>
    <p:extLst>
      <p:ext uri="{BB962C8B-B14F-4D97-AF65-F5344CB8AC3E}">
        <p14:creationId xmlns:p14="http://schemas.microsoft.com/office/powerpoint/2010/main" val="83366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4958F35-E00B-F591-45B2-FF3E3CFC6F34}"/>
              </a:ext>
            </a:extLst>
          </p:cNvPr>
          <p:cNvSpPr txBox="1"/>
          <p:nvPr/>
        </p:nvSpPr>
        <p:spPr>
          <a:xfrm>
            <a:off x="1043608" y="1844824"/>
            <a:ext cx="7272808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/>
              <a:t>Podręczniki do matematyki używane są głównie przez tych uczniów, którzy nie wiążą swojej przyszłości z kierunkami ścisłymi.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66096D8-79DD-6D75-8E70-E18F28F54DFD}"/>
              </a:ext>
            </a:extLst>
          </p:cNvPr>
          <p:cNvSpPr txBox="1"/>
          <p:nvPr/>
        </p:nvSpPr>
        <p:spPr>
          <a:xfrm>
            <a:off x="1043608" y="3511547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rgbClr val="263758"/>
                </a:solidFill>
              </a:rPr>
              <a:t>Co z tego wynika?</a:t>
            </a:r>
          </a:p>
        </p:txBody>
      </p:sp>
    </p:spTree>
    <p:extLst>
      <p:ext uri="{BB962C8B-B14F-4D97-AF65-F5344CB8AC3E}">
        <p14:creationId xmlns:p14="http://schemas.microsoft.com/office/powerpoint/2010/main" val="111829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F7FF31B-6D3F-F8A1-D3E0-24B8FF7ACB9D}"/>
              </a:ext>
            </a:extLst>
          </p:cNvPr>
          <p:cNvSpPr txBox="1"/>
          <p:nvPr/>
        </p:nvSpPr>
        <p:spPr>
          <a:xfrm>
            <a:off x="1259632" y="2060848"/>
            <a:ext cx="66247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solidFill>
                  <a:srgbClr val="263758"/>
                </a:solidFill>
              </a:rPr>
              <a:t>Procedura dopuszczania podręczników do użytku szkolnego</a:t>
            </a:r>
          </a:p>
        </p:txBody>
      </p:sp>
    </p:spTree>
    <p:extLst>
      <p:ext uri="{BB962C8B-B14F-4D97-AF65-F5344CB8AC3E}">
        <p14:creationId xmlns:p14="http://schemas.microsoft.com/office/powerpoint/2010/main" val="927227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3F35B79-571F-64EB-F841-9667ED9763E4}"/>
              </a:ext>
            </a:extLst>
          </p:cNvPr>
          <p:cNvSpPr txBox="1"/>
          <p:nvPr/>
        </p:nvSpPr>
        <p:spPr>
          <a:xfrm>
            <a:off x="323528" y="982946"/>
            <a:ext cx="8136904" cy="4892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/>
              <a:t>Warunkiem dopuszczenia do użytku szkolnego podręcznika w postaci papierowej jest uzyskanie trzech pozytywnych opinii sporządzonych przez rzeczoznawców wpisanych na listę,[ …] w tym:</a:t>
            </a:r>
          </a:p>
          <a:p>
            <a:pPr lvl="1">
              <a:lnSpc>
                <a:spcPct val="150000"/>
              </a:lnSpc>
              <a:spcAft>
                <a:spcPts val="1800"/>
              </a:spcAft>
            </a:pPr>
            <a:r>
              <a:rPr lang="pl-PL" sz="2000" dirty="0"/>
              <a:t>1) dwóch opinii merytoryczno-dydaktycznych zawierających szczegółową ocenę poprawności pod względem merytorycznym i szczegółową ocenę przydatności dydaktycznej,</a:t>
            </a:r>
          </a:p>
          <a:p>
            <a:pPr lvl="1">
              <a:lnSpc>
                <a:spcPct val="150000"/>
              </a:lnSpc>
              <a:spcAft>
                <a:spcPts val="1800"/>
              </a:spcAft>
            </a:pPr>
            <a:r>
              <a:rPr lang="pl-PL" sz="2000" dirty="0"/>
              <a:t>2) jednej opinii językowej zawierającej szczegółową ocenę poprawności pod względem językowym, w tym ocenę tekstów zamieszczonych </a:t>
            </a:r>
            <a:br>
              <a:rPr lang="pl-PL" sz="2000" dirty="0"/>
            </a:br>
            <a:r>
              <a:rPr lang="pl-PL" sz="2000" dirty="0"/>
              <a:t>w materiale ilustracyjnym, oraz ocenę komunikatywności tekstu podręcznika. 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A660E9A-2C01-337A-D3C3-6D380E197E72}"/>
              </a:ext>
            </a:extLst>
          </p:cNvPr>
          <p:cNvSpPr txBox="1"/>
          <p:nvPr/>
        </p:nvSpPr>
        <p:spPr>
          <a:xfrm>
            <a:off x="3995936" y="5661248"/>
            <a:ext cx="51480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0" dirty="0">
                <a:solidFill>
                  <a:srgbClr val="000000"/>
                </a:solidFill>
                <a:effectLst/>
              </a:rPr>
              <a:t>Rozporządzenie Ministra Edukacji Narodowej z dnia 3 października 2019 r. w sprawie dopuszczania do użytku szkolnego podręczników</a:t>
            </a:r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01366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7B7A74A9-1C1F-0450-65B5-F891B1028D2B}"/>
              </a:ext>
            </a:extLst>
          </p:cNvPr>
          <p:cNvSpPr txBox="1"/>
          <p:nvPr/>
        </p:nvSpPr>
        <p:spPr>
          <a:xfrm>
            <a:off x="323528" y="1560027"/>
            <a:ext cx="8136904" cy="37379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>
              <a:lnSpc>
                <a:spcPct val="150000"/>
              </a:lnSpc>
            </a:pPr>
            <a:r>
              <a:rPr lang="pl-PL" sz="2000" b="0" i="0" dirty="0">
                <a:solidFill>
                  <a:srgbClr val="1B1B1B"/>
                </a:solidFill>
                <a:effectLst/>
              </a:rPr>
              <a:t>Można zostać wpisanym na listę rzeczoznawców podręczników do kształcenia ogólnego, jeśli się ma: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0" i="0" dirty="0">
                <a:solidFill>
                  <a:srgbClr val="1B1B1B"/>
                </a:solidFill>
                <a:effectLst/>
              </a:rPr>
              <a:t>wykształcenie co najmniej wyższe magisterskie,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0" i="0" dirty="0">
                <a:solidFill>
                  <a:srgbClr val="1B1B1B"/>
                </a:solidFill>
                <a:effectLst/>
              </a:rPr>
              <a:t>doświadczenie i osiągnięcia w pracy naukowej, dydaktycznej lub artystycznej,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0" i="0" dirty="0">
                <a:solidFill>
                  <a:srgbClr val="1B1B1B"/>
                </a:solidFill>
                <a:effectLst/>
              </a:rPr>
              <a:t>kompetencje w dziedzinie technologii informacyjno-komunikacyjnych,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0" i="0" dirty="0">
                <a:solidFill>
                  <a:srgbClr val="1B1B1B"/>
                </a:solidFill>
                <a:effectLst/>
              </a:rPr>
              <a:t>rekomendację instytucji, która potwierdzi wymagane doświadczenie</a:t>
            </a:r>
            <a:br>
              <a:rPr lang="pl-PL" sz="2000" b="0" i="0" dirty="0">
                <a:solidFill>
                  <a:srgbClr val="1B1B1B"/>
                </a:solidFill>
                <a:effectLst/>
              </a:rPr>
            </a:br>
            <a:r>
              <a:rPr lang="pl-PL" sz="2000" b="0" i="0" dirty="0">
                <a:solidFill>
                  <a:srgbClr val="1B1B1B"/>
                </a:solidFill>
                <a:effectLst/>
              </a:rPr>
              <a:t>i osiągnięcia.</a:t>
            </a:r>
          </a:p>
        </p:txBody>
      </p:sp>
    </p:spTree>
    <p:extLst>
      <p:ext uri="{BB962C8B-B14F-4D97-AF65-F5344CB8AC3E}">
        <p14:creationId xmlns:p14="http://schemas.microsoft.com/office/powerpoint/2010/main" val="1558158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7B7A74A9-1C1F-0450-65B5-F891B1028D2B}"/>
              </a:ext>
            </a:extLst>
          </p:cNvPr>
          <p:cNvSpPr txBox="1"/>
          <p:nvPr/>
        </p:nvSpPr>
        <p:spPr>
          <a:xfrm>
            <a:off x="1043608" y="1052736"/>
            <a:ext cx="7776864" cy="32748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>
              <a:lnSpc>
                <a:spcPct val="150000"/>
              </a:lnSpc>
            </a:pPr>
            <a:r>
              <a:rPr lang="pl-PL" sz="2000" dirty="0">
                <a:solidFill>
                  <a:srgbClr val="1B1B1B"/>
                </a:solidFill>
              </a:rPr>
              <a:t>R</a:t>
            </a:r>
            <a:r>
              <a:rPr lang="pl-PL" sz="2000" b="0" i="0" dirty="0">
                <a:solidFill>
                  <a:srgbClr val="1B1B1B"/>
                </a:solidFill>
                <a:effectLst/>
              </a:rPr>
              <a:t>ekomendację można uzyskać od instytucji, takich jak:</a:t>
            </a:r>
          </a:p>
          <a:p>
            <a:pPr marL="800100" lvl="1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0" i="0" dirty="0">
                <a:solidFill>
                  <a:srgbClr val="1B1B1B"/>
                </a:solidFill>
                <a:effectLst/>
              </a:rPr>
              <a:t>stowarzyszenia naukowe,</a:t>
            </a:r>
          </a:p>
          <a:p>
            <a:pPr marL="800100" lvl="1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0" i="0" dirty="0">
                <a:solidFill>
                  <a:srgbClr val="1B1B1B"/>
                </a:solidFill>
                <a:effectLst/>
              </a:rPr>
              <a:t>instytuty badawcze,</a:t>
            </a:r>
          </a:p>
          <a:p>
            <a:pPr marL="800100" lvl="1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0" i="0" dirty="0">
                <a:solidFill>
                  <a:srgbClr val="1B1B1B"/>
                </a:solidFill>
                <a:effectLst/>
              </a:rPr>
              <a:t>jednostki naukowe Polskiej Akademii Nauk,</a:t>
            </a:r>
          </a:p>
          <a:p>
            <a:pPr marL="800100" lvl="1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0" i="0" dirty="0">
                <a:solidFill>
                  <a:srgbClr val="1B1B1B"/>
                </a:solidFill>
                <a:effectLst/>
              </a:rPr>
              <a:t>Polska Akademia Umiejętności (PAU),</a:t>
            </a:r>
          </a:p>
          <a:p>
            <a:pPr marL="800100" lvl="1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0" i="0" dirty="0">
                <a:solidFill>
                  <a:srgbClr val="1B1B1B"/>
                </a:solidFill>
                <a:effectLst/>
              </a:rPr>
              <a:t>uczelnie,</a:t>
            </a:r>
          </a:p>
          <a:p>
            <a:pPr marL="800100" lvl="1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b="0" i="0" dirty="0">
                <a:solidFill>
                  <a:srgbClr val="1B1B1B"/>
                </a:solidFill>
                <a:effectLst/>
              </a:rPr>
              <a:t>komitety główne olimpiad przedmiotowych.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A58EFDDE-999E-0F2B-AC4C-A9D7F5743CC0}"/>
              </a:ext>
            </a:extLst>
          </p:cNvPr>
          <p:cNvSpPr txBox="1"/>
          <p:nvPr/>
        </p:nvSpPr>
        <p:spPr>
          <a:xfrm>
            <a:off x="1065579" y="5405154"/>
            <a:ext cx="6768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Na liście rzeczoznawców matematycznych jest obecnie 48 osób.</a:t>
            </a:r>
          </a:p>
        </p:txBody>
      </p:sp>
    </p:spTree>
    <p:extLst>
      <p:ext uri="{BB962C8B-B14F-4D97-AF65-F5344CB8AC3E}">
        <p14:creationId xmlns:p14="http://schemas.microsoft.com/office/powerpoint/2010/main" val="135494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CEE92E1F-93F1-FEB6-3976-C5386B04DBC7}"/>
              </a:ext>
            </a:extLst>
          </p:cNvPr>
          <p:cNvSpPr txBox="1"/>
          <p:nvPr/>
        </p:nvSpPr>
        <p:spPr>
          <a:xfrm>
            <a:off x="971600" y="1196752"/>
            <a:ext cx="7848872" cy="3661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pl-PL" sz="2000" dirty="0"/>
              <a:t>Za podręczniki do klas 1-8 szkoły podstawowej rodzice uczniów nie płacą. </a:t>
            </a:r>
          </a:p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pl-PL" sz="2000" dirty="0"/>
              <a:t>Komplet podręczników do danej klasy kupowany jest przez szkołę raz na trzy lata .</a:t>
            </a:r>
          </a:p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pl-PL" sz="2000" dirty="0"/>
              <a:t>Za podręczniki do szkół ponadpodstawowych płacą uczniowie.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l-PL" sz="2000" dirty="0"/>
              <a:t>Dla klas 4-8 szkoły podstawowe dopuszczono 7 serii podręczników.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l-PL" sz="2000" dirty="0"/>
              <a:t>Dla liceum i technikum dopuszczono 6 serii podręczników.</a:t>
            </a:r>
          </a:p>
        </p:txBody>
      </p:sp>
    </p:spTree>
    <p:extLst>
      <p:ext uri="{BB962C8B-B14F-4D97-AF65-F5344CB8AC3E}">
        <p14:creationId xmlns:p14="http://schemas.microsoft.com/office/powerpoint/2010/main" val="276776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Podręczniki do wczesnej edukacji matematycznej – dlaczego jest to ważny problem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097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01" y="308028"/>
            <a:ext cx="8687343" cy="5425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1187624" y="404664"/>
            <a:ext cx="3600400" cy="32403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538436" y="5805264"/>
            <a:ext cx="81380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B. Czuba , 2019, Okresy sensytywne jako predykatory wspierania uzdolnień, w: Wybrane obszary praktyki w edukacji wczesnoszkolnej, Wydawnictwo PWSTE Jarosław</a:t>
            </a:r>
          </a:p>
        </p:txBody>
      </p:sp>
    </p:spTree>
    <p:extLst>
      <p:ext uri="{BB962C8B-B14F-4D97-AF65-F5344CB8AC3E}">
        <p14:creationId xmlns:p14="http://schemas.microsoft.com/office/powerpoint/2010/main" val="3347883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20" t="2145" r="50000" b="18944"/>
          <a:stretch/>
        </p:blipFill>
        <p:spPr bwMode="auto">
          <a:xfrm>
            <a:off x="2267744" y="188640"/>
            <a:ext cx="4851269" cy="642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Łącznik prosty ze strzałką 3"/>
          <p:cNvCxnSpPr/>
          <p:nvPr/>
        </p:nvCxnSpPr>
        <p:spPr>
          <a:xfrm flipH="1">
            <a:off x="7236296" y="3789040"/>
            <a:ext cx="122413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ze strzałką 4"/>
          <p:cNvCxnSpPr/>
          <p:nvPr/>
        </p:nvCxnSpPr>
        <p:spPr>
          <a:xfrm flipH="1">
            <a:off x="7236296" y="4149080"/>
            <a:ext cx="122413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 flipH="1">
            <a:off x="7236296" y="4437112"/>
            <a:ext cx="122413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7236296" y="4725144"/>
            <a:ext cx="122413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 flipH="1">
            <a:off x="7308304" y="5877272"/>
            <a:ext cx="122413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H="1">
            <a:off x="7315774" y="6237312"/>
            <a:ext cx="122413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oliniowy 10"/>
          <p:cNvCxnSpPr/>
          <p:nvPr/>
        </p:nvCxnSpPr>
        <p:spPr>
          <a:xfrm>
            <a:off x="3347864" y="188640"/>
            <a:ext cx="0" cy="4248472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oliniowy 11"/>
          <p:cNvCxnSpPr/>
          <p:nvPr/>
        </p:nvCxnSpPr>
        <p:spPr>
          <a:xfrm>
            <a:off x="3851920" y="341040"/>
            <a:ext cx="0" cy="4248472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oliniowy 12"/>
          <p:cNvCxnSpPr/>
          <p:nvPr/>
        </p:nvCxnSpPr>
        <p:spPr>
          <a:xfrm>
            <a:off x="2771800" y="188640"/>
            <a:ext cx="0" cy="4896544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oliniowy 14"/>
          <p:cNvCxnSpPr/>
          <p:nvPr/>
        </p:nvCxnSpPr>
        <p:spPr>
          <a:xfrm>
            <a:off x="4427984" y="341040"/>
            <a:ext cx="0" cy="6400328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0160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3D8BFFCC-0D0E-032B-E969-18C7130519B4}"/>
              </a:ext>
            </a:extLst>
          </p:cNvPr>
          <p:cNvSpPr txBox="1"/>
          <p:nvPr/>
        </p:nvSpPr>
        <p:spPr>
          <a:xfrm>
            <a:off x="971600" y="1268760"/>
            <a:ext cx="7472729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solidFill>
                  <a:srgbClr val="263758"/>
                </a:solidFill>
              </a:rPr>
              <a:t>Co wpływa na jakość podręcznika?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rgbClr val="263758"/>
                </a:solidFill>
              </a:rPr>
              <a:t>Jaka jest rola podręcznika  kształceniu matematycznym?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solidFill>
                  <a:srgbClr val="263758"/>
                </a:solidFill>
              </a:rPr>
              <a:t>Jak zatwierdzane są podręczniki?</a:t>
            </a:r>
          </a:p>
        </p:txBody>
      </p:sp>
    </p:spTree>
    <p:extLst>
      <p:ext uri="{BB962C8B-B14F-4D97-AF65-F5344CB8AC3E}">
        <p14:creationId xmlns:p14="http://schemas.microsoft.com/office/powerpoint/2010/main" val="27647873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Podręczniki do nauczania wczesnoszkolnej matematyki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Rynek wydawniczy jest kształtowany przez Wydawcę, który na ogół nie chce ponosić ryzyka. Serie są drogie (na ogół 2 podręczniki, pozostające w gestii szkoły przez 3 lata + 4 zeszyty ćwiczeń).</a:t>
            </a:r>
          </a:p>
          <a:p>
            <a:r>
              <a:rPr lang="pl-PL" dirty="0"/>
              <a:t>Podręczniki są na ogół pisane (i oceniane) przez pedagogów bez wykształcenia matematycznego (skupienie na zgodności między treściami z podstawy programowej). </a:t>
            </a:r>
          </a:p>
          <a:p>
            <a:r>
              <a:rPr lang="pl-PL" dirty="0"/>
              <a:t>Nauczyciel ma do dyspozycji 9 serii podręcznikowych. Przyzwyczajenie (poczucie bezpieczeństwa) przy posługiwaniu się znanym podręcznikiem utrudnia wprowadzanie zmian. 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45538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Jakie są zarzuty odnośnie podręczników wczesnoszkolnych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Metodyczne rozwiązania powielane od lat (zmiany pozorne, powierzchowne). Wciąż dużo „papierowej matematyki”.</a:t>
            </a:r>
          </a:p>
          <a:p>
            <a:r>
              <a:rPr lang="pl-PL" dirty="0"/>
              <a:t>Zadania–ćwiczenia, omijanie problemów do dyskusji, argumentowania, wnioskowania</a:t>
            </a:r>
            <a:r>
              <a:rPr lang="pl-PL"/>
              <a:t>, poszukiwania. </a:t>
            </a:r>
            <a:r>
              <a:rPr lang="pl-PL" dirty="0"/>
              <a:t>Bardzo duża rozbieżność między tym co jest w szkole a tym co jest treścią zadań konkursów szkolnych np. „Kangurek”</a:t>
            </a:r>
          </a:p>
          <a:p>
            <a:r>
              <a:rPr lang="pl-PL" dirty="0"/>
              <a:t>Brak spojrzenia dalekosiężnego (skupienie na treściach z podstawy programowej, bez rozumienia konieczności budowania podbudowy pod pojęcia które w jawnej postaci pojawią się w klasach starszych).</a:t>
            </a:r>
          </a:p>
          <a:p>
            <a:r>
              <a:rPr lang="pl-PL" dirty="0"/>
              <a:t>Bardzo wąsko potraktowana geometria.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31701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1B0AF1B1-7EDC-3A67-E79D-A9A0086BEDC7}"/>
              </a:ext>
            </a:extLst>
          </p:cNvPr>
          <p:cNvSpPr txBox="1"/>
          <p:nvPr/>
        </p:nvSpPr>
        <p:spPr>
          <a:xfrm>
            <a:off x="899592" y="1098362"/>
            <a:ext cx="7560840" cy="466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/>
              <a:t>Po czym poznamy, że matematyka nauczana jest w danym </a:t>
            </a:r>
            <a:r>
              <a:rPr lang="pl-PL" sz="2000"/>
              <a:t>kraju </a:t>
            </a:r>
            <a:br>
              <a:rPr lang="pl-PL" sz="2000"/>
            </a:br>
            <a:r>
              <a:rPr lang="pl-PL" sz="2000"/>
              <a:t>na </a:t>
            </a:r>
            <a:r>
              <a:rPr lang="pl-PL" sz="2000" dirty="0"/>
              <a:t>wysokim poziomie: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po wynikach ogólnokrajowych egzaminów końcowych (np. matury),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po osiągnięciach uczniów na Międzynarodowej Olimpiadzie Matematycznej,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po rezultatach międzynarodowych badań umiejętności matematycznych (np. PISA),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po liczbie studentów kierunków ścisłych,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po tym jak obszerna jest podstawa programowa i jak ambitne merytorycznie  są podręczniki do matematyki?</a:t>
            </a:r>
          </a:p>
        </p:txBody>
      </p:sp>
    </p:spTree>
    <p:extLst>
      <p:ext uri="{BB962C8B-B14F-4D97-AF65-F5344CB8AC3E}">
        <p14:creationId xmlns:p14="http://schemas.microsoft.com/office/powerpoint/2010/main" val="25113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CCC60E68-5CD6-7819-FEBC-3563E935B39C}"/>
              </a:ext>
            </a:extLst>
          </p:cNvPr>
          <p:cNvSpPr txBox="1"/>
          <p:nvPr/>
        </p:nvSpPr>
        <p:spPr>
          <a:xfrm>
            <a:off x="1012963" y="1196752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rgbClr val="263758"/>
                </a:solidFill>
              </a:rPr>
              <a:t>Dla kogo jest podręcznik?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109F2965-A3D1-421B-8D14-DBD242634B49}"/>
              </a:ext>
            </a:extLst>
          </p:cNvPr>
          <p:cNvSpPr txBox="1"/>
          <p:nvPr/>
        </p:nvSpPr>
        <p:spPr>
          <a:xfrm>
            <a:off x="1043608" y="1916832"/>
            <a:ext cx="6048672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/>
              <a:t>Dla nauczycieli, dla uczniów, a w młodszych klasach szkoły podstawowej także dla rodziców uczniów.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06830A3-D602-EAFE-A314-067C7A4C5A4E}"/>
              </a:ext>
            </a:extLst>
          </p:cNvPr>
          <p:cNvSpPr txBox="1"/>
          <p:nvPr/>
        </p:nvSpPr>
        <p:spPr>
          <a:xfrm>
            <a:off x="1043608" y="3511547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rgbClr val="263758"/>
                </a:solidFill>
              </a:rPr>
              <a:t>Co z tego wynika?</a:t>
            </a:r>
          </a:p>
        </p:txBody>
      </p:sp>
    </p:spTree>
    <p:extLst>
      <p:ext uri="{BB962C8B-B14F-4D97-AF65-F5344CB8AC3E}">
        <p14:creationId xmlns:p14="http://schemas.microsoft.com/office/powerpoint/2010/main" val="226305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058E2291-BFA5-27C0-31A6-E97339AF3582}"/>
              </a:ext>
            </a:extLst>
          </p:cNvPr>
          <p:cNvSpPr txBox="1"/>
          <p:nvPr/>
        </p:nvSpPr>
        <p:spPr>
          <a:xfrm>
            <a:off x="1835696" y="332656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rgbClr val="263758"/>
                </a:solidFill>
              </a:rPr>
              <a:t>Kilka informacji o uczniach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1EDABE86-A83C-519E-59FA-E005207BF289}"/>
              </a:ext>
            </a:extLst>
          </p:cNvPr>
          <p:cNvSpPr txBox="1"/>
          <p:nvPr/>
        </p:nvSpPr>
        <p:spPr>
          <a:xfrm>
            <a:off x="899592" y="1556792"/>
            <a:ext cx="7776864" cy="2122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pl-PL" sz="2000" dirty="0"/>
              <a:t>Wśród zdających maturę na poziomie podstawowym około 38% </a:t>
            </a:r>
            <a:br>
              <a:rPr lang="pl-PL" sz="2000" dirty="0"/>
            </a:br>
            <a:r>
              <a:rPr lang="pl-PL" sz="2000" dirty="0"/>
              <a:t>to uczniowie techników.</a:t>
            </a:r>
          </a:p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pl-PL" sz="2000" dirty="0"/>
              <a:t>Maturę z matematyki na poziomie rozszerzonym wybiera około 27% maturzystów. Około 36% z nich to uczniowie techników.</a:t>
            </a:r>
            <a:endParaRPr lang="pl-PL" sz="2000" b="1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16E5D09-C525-E2F9-F8E9-377548D1F805}"/>
              </a:ext>
            </a:extLst>
          </p:cNvPr>
          <p:cNvSpPr txBox="1"/>
          <p:nvPr/>
        </p:nvSpPr>
        <p:spPr>
          <a:xfrm>
            <a:off x="4788024" y="393305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Sprawozdanie CKE z matury 2022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1D3D36D-0BF7-0887-DCB3-BAEE94A8547C}"/>
              </a:ext>
            </a:extLst>
          </p:cNvPr>
          <p:cNvSpPr txBox="1"/>
          <p:nvPr/>
        </p:nvSpPr>
        <p:spPr>
          <a:xfrm>
            <a:off x="899592" y="4725144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W Olimpiadzie matematycznej co roku bierze udział około 1200 osób.</a:t>
            </a:r>
          </a:p>
        </p:txBody>
      </p:sp>
    </p:spTree>
    <p:extLst>
      <p:ext uri="{BB962C8B-B14F-4D97-AF65-F5344CB8AC3E}">
        <p14:creationId xmlns:p14="http://schemas.microsoft.com/office/powerpoint/2010/main" val="248224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6D10B753-5C3A-54B1-A5A4-9CF85FDFE0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234" y="1248096"/>
            <a:ext cx="8280206" cy="4980675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2771800" y="728574"/>
            <a:ext cx="3820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4D4D4D"/>
                </a:solidFill>
              </a:rPr>
              <a:t>Matura 2022, zakres podstawowy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B45DCDE6-94F6-18EC-3ADD-0E4B5B3C5D0B}"/>
              </a:ext>
            </a:extLst>
          </p:cNvPr>
          <p:cNvSpPr txBox="1"/>
          <p:nvPr/>
        </p:nvSpPr>
        <p:spPr>
          <a:xfrm>
            <a:off x="1835696" y="-6391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solidFill>
                  <a:srgbClr val="263758"/>
                </a:solidFill>
              </a:rPr>
              <a:t>Kilka istotnych informacji</a:t>
            </a:r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FFDAAB86-9730-3399-27F1-AC73FB8FF6BB}"/>
              </a:ext>
            </a:extLst>
          </p:cNvPr>
          <p:cNvCxnSpPr/>
          <p:nvPr/>
        </p:nvCxnSpPr>
        <p:spPr>
          <a:xfrm flipH="1">
            <a:off x="5364088" y="1526408"/>
            <a:ext cx="4720" cy="413484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D8E33E2-C60F-B731-3AE7-897F36E6769E}"/>
              </a:ext>
            </a:extLst>
          </p:cNvPr>
          <p:cNvSpPr txBox="1"/>
          <p:nvPr/>
        </p:nvSpPr>
        <p:spPr>
          <a:xfrm>
            <a:off x="5397044" y="1474200"/>
            <a:ext cx="172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2060"/>
                </a:solidFill>
              </a:rPr>
              <a:t>Mediana - licea</a:t>
            </a: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id="{EB7B7A96-EBC1-2694-5465-AA8FAE824A0F}"/>
              </a:ext>
            </a:extLst>
          </p:cNvPr>
          <p:cNvCxnSpPr/>
          <p:nvPr/>
        </p:nvCxnSpPr>
        <p:spPr>
          <a:xfrm>
            <a:off x="4681922" y="1510329"/>
            <a:ext cx="0" cy="417096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49B0844-489B-8BBE-AA71-C8A27201FA0F}"/>
              </a:ext>
            </a:extLst>
          </p:cNvPr>
          <p:cNvSpPr txBox="1"/>
          <p:nvPr/>
        </p:nvSpPr>
        <p:spPr>
          <a:xfrm>
            <a:off x="2642359" y="1474200"/>
            <a:ext cx="2008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2060"/>
                </a:solidFill>
              </a:rPr>
              <a:t>Mediana - technika</a:t>
            </a:r>
          </a:p>
        </p:txBody>
      </p:sp>
    </p:spTree>
    <p:extLst>
      <p:ext uri="{BB962C8B-B14F-4D97-AF65-F5344CB8AC3E}">
        <p14:creationId xmlns:p14="http://schemas.microsoft.com/office/powerpoint/2010/main" val="88052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A91D2D5B-899F-68F5-2CA2-4BC95CD57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066" y="1429169"/>
            <a:ext cx="8457868" cy="3846727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3431533" y="460485"/>
            <a:ext cx="3820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4D4D4D"/>
                </a:solidFill>
              </a:rPr>
              <a:t>Matura 2022, zakres rozszerzony</a:t>
            </a:r>
          </a:p>
        </p:txBody>
      </p:sp>
      <p:cxnSp>
        <p:nvCxnSpPr>
          <p:cNvPr id="9" name="Łącznik prosty 8"/>
          <p:cNvCxnSpPr/>
          <p:nvPr/>
        </p:nvCxnSpPr>
        <p:spPr>
          <a:xfrm flipH="1">
            <a:off x="4448951" y="1838847"/>
            <a:ext cx="4720" cy="413484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4573689" y="5683469"/>
            <a:ext cx="172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2060"/>
                </a:solidFill>
              </a:rPr>
              <a:t>Mediana - licea</a:t>
            </a:r>
          </a:p>
        </p:txBody>
      </p:sp>
      <p:cxnSp>
        <p:nvCxnSpPr>
          <p:cNvPr id="11" name="Łącznik prosty 10"/>
          <p:cNvCxnSpPr/>
          <p:nvPr/>
        </p:nvCxnSpPr>
        <p:spPr>
          <a:xfrm>
            <a:off x="1866073" y="1802718"/>
            <a:ext cx="0" cy="417096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/>
        </p:nvSpPr>
        <p:spPr>
          <a:xfrm>
            <a:off x="1866073" y="5639880"/>
            <a:ext cx="2008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2060"/>
                </a:solidFill>
              </a:rPr>
              <a:t>Mediana - technika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6E0B438-6ED4-D61C-B4F3-D0A5EAE15166}"/>
              </a:ext>
            </a:extLst>
          </p:cNvPr>
          <p:cNvSpPr txBox="1"/>
          <p:nvPr/>
        </p:nvSpPr>
        <p:spPr>
          <a:xfrm>
            <a:off x="5746967" y="1309246"/>
            <a:ext cx="3113976" cy="1891287"/>
          </a:xfrm>
          <a:prstGeom prst="rect">
            <a:avLst/>
          </a:prstGeom>
          <a:solidFill>
            <a:schemeClr val="bg1"/>
          </a:solidFill>
          <a:ln>
            <a:solidFill>
              <a:srgbClr val="263758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/>
              <a:t>Na poziomie rozszerzonym wynik powyżej 75% miało tylko 10 procent zdających, czyli około 7500 osób.</a:t>
            </a:r>
          </a:p>
        </p:txBody>
      </p:sp>
    </p:spTree>
    <p:extLst>
      <p:ext uri="{BB962C8B-B14F-4D97-AF65-F5344CB8AC3E}">
        <p14:creationId xmlns:p14="http://schemas.microsoft.com/office/powerpoint/2010/main" val="316099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058E2291-BFA5-27C0-31A6-E97339AF3582}"/>
              </a:ext>
            </a:extLst>
          </p:cNvPr>
          <p:cNvSpPr txBox="1"/>
          <p:nvPr/>
        </p:nvSpPr>
        <p:spPr>
          <a:xfrm>
            <a:off x="2483768" y="206058"/>
            <a:ext cx="4824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rgbClr val="263758"/>
                </a:solidFill>
              </a:rPr>
              <a:t>Ilu osób kończy kierunki ścisłe na wyższych uczelniach?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1EDABE86-A83C-519E-59FA-E005207BF289}"/>
              </a:ext>
            </a:extLst>
          </p:cNvPr>
          <p:cNvSpPr txBox="1"/>
          <p:nvPr/>
        </p:nvSpPr>
        <p:spPr>
          <a:xfrm>
            <a:off x="899592" y="2021691"/>
            <a:ext cx="7776864" cy="2814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pl-PL" sz="2000" dirty="0"/>
              <a:t>Absolwenci kierunków ścisłych, matematyki lub statystyki to ok. </a:t>
            </a:r>
            <a:r>
              <a:rPr lang="pl-PL" sz="2000" b="1" dirty="0"/>
              <a:t>4%</a:t>
            </a:r>
            <a:r>
              <a:rPr lang="pl-PL" sz="2000" dirty="0"/>
              <a:t> wszystkich absolwentów.</a:t>
            </a:r>
          </a:p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pl-PL" sz="2000" dirty="0"/>
              <a:t>Absolwenci technologii teleinformacyjnych to także ok. </a:t>
            </a:r>
            <a:r>
              <a:rPr lang="pl-PL" sz="2000" b="1" dirty="0"/>
              <a:t>4%.</a:t>
            </a:r>
          </a:p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pl-PL" sz="2000" dirty="0"/>
              <a:t>Absolwenci kierunków technika, przemysł, budownictwo to ok. </a:t>
            </a:r>
            <a:r>
              <a:rPr lang="pl-PL" sz="2000" b="1" dirty="0"/>
              <a:t>16%</a:t>
            </a:r>
            <a:r>
              <a:rPr lang="pl-PL" sz="2000" dirty="0">
                <a:solidFill>
                  <a:srgbClr val="263758"/>
                </a:solidFill>
              </a:rPr>
              <a:t> </a:t>
            </a:r>
            <a:r>
              <a:rPr lang="pl-PL" sz="2000" dirty="0"/>
              <a:t>wszystkich absolwentów.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16E5D09-C525-E2F9-F8E9-377548D1F805}"/>
              </a:ext>
            </a:extLst>
          </p:cNvPr>
          <p:cNvSpPr txBox="1"/>
          <p:nvPr/>
        </p:nvSpPr>
        <p:spPr>
          <a:xfrm>
            <a:off x="5364088" y="483630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Dane GUS za rok 2020/2021</a:t>
            </a:r>
          </a:p>
        </p:txBody>
      </p:sp>
    </p:spTree>
    <p:extLst>
      <p:ext uri="{BB962C8B-B14F-4D97-AF65-F5344CB8AC3E}">
        <p14:creationId xmlns:p14="http://schemas.microsoft.com/office/powerpoint/2010/main" val="350079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2051720" y="2060848"/>
            <a:ext cx="6142383" cy="1759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</a:pPr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</a:rPr>
              <a:t>… między czwartą a ósmą klasą odsetek uczniów, </a:t>
            </a:r>
            <a:b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</a:rPr>
            </a:br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</a:rPr>
              <a:t>którzy lubią się uczyć matematyki gwałtownie spada</a:t>
            </a:r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NewRoman"/>
              </a:rPr>
              <a:t>.</a:t>
            </a:r>
          </a:p>
          <a:p>
            <a:pPr>
              <a:lnSpc>
                <a:spcPts val="2600"/>
              </a:lnSpc>
            </a:pPr>
            <a:endParaRPr lang="pl-PL" sz="2000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TimesNewRoman"/>
            </a:endParaRPr>
          </a:p>
          <a:p>
            <a:pPr>
              <a:lnSpc>
                <a:spcPts val="2600"/>
              </a:lnSpc>
            </a:pPr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NewRoman"/>
              </a:rPr>
              <a:t>W ciągu tych czterech lat nauki ok. </a:t>
            </a:r>
            <a:r>
              <a:rPr lang="pl-PL" sz="2400" b="1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NewRoman"/>
              </a:rPr>
              <a:t>60-70%</a:t>
            </a:r>
            <a:r>
              <a:rPr lang="pl-PL" sz="2000" dirty="0">
                <a:solidFill>
                  <a:schemeClr val="tx1">
                    <a:lumMod val="65000"/>
                    <a:lumOff val="35000"/>
                  </a:schemeClr>
                </a:solidFill>
                <a:ea typeface="Calibri" panose="020F0502020204030204" pitchFamily="34" charset="0"/>
                <a:cs typeface="TimesNewRoman"/>
              </a:rPr>
              <a:t> uczniów usuwa matematykę z pola swoich zainteresowań. </a:t>
            </a:r>
            <a:endParaRPr lang="pl-PL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3414071" y="3944183"/>
            <a:ext cx="4412973" cy="279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International </a:t>
            </a:r>
            <a:r>
              <a:rPr lang="pl-PL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Mathematics</a:t>
            </a: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Science </a:t>
            </a:r>
            <a:r>
              <a:rPr lang="pl-PL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(TIMSS)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2051720" y="1273821"/>
            <a:ext cx="50311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>
                <a:solidFill>
                  <a:srgbClr val="4D4D4D"/>
                </a:solidFill>
              </a:rPr>
              <a:t>Osiem lat uczą się matematyki i…</a:t>
            </a:r>
          </a:p>
        </p:txBody>
      </p:sp>
    </p:spTree>
    <p:extLst>
      <p:ext uri="{BB962C8B-B14F-4D97-AF65-F5344CB8AC3E}">
        <p14:creationId xmlns:p14="http://schemas.microsoft.com/office/powerpoint/2010/main" val="100460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Prezentacja_SUS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_SE_szablon.potx" id="{E17B3BE7-451A-49CB-BB94-E77D80AD6805}" vid="{B7F5EF30-BD49-47F5-A462-63B6A7A362CC}"/>
    </a:ext>
  </a:extLst>
</a:theme>
</file>

<file path=ppt/theme/theme2.xml><?xml version="1.0" encoding="utf-8"?>
<a:theme xmlns:a="http://schemas.openxmlformats.org/drawingml/2006/main" name="Tytuł prezentacji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_SE_szablon.potx" id="{E17B3BE7-451A-49CB-BB94-E77D80AD6805}" vid="{51177E30-44B5-4564-8C7C-3FFC0FC7C59D}"/>
    </a:ext>
  </a:extLst>
</a:theme>
</file>

<file path=ppt/theme/theme3.xml><?xml version="1.0" encoding="utf-8"?>
<a:theme xmlns:a="http://schemas.openxmlformats.org/drawingml/2006/main" name="Środek prezentacji_brak_tła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_SE_szablon.potx" id="{E17B3BE7-451A-49CB-BB94-E77D80AD6805}" vid="{212C3031-900A-4CAF-A4D9-FED86C40F538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Prezentacja_SE_szablon</Template>
  <TotalTime>579</TotalTime>
  <Words>937</Words>
  <Application>Microsoft Office PowerPoint</Application>
  <PresentationFormat>Pokaz na ekranie (4:3)</PresentationFormat>
  <Paragraphs>98</Paragraphs>
  <Slides>21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4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9" baseType="lpstr">
      <vt:lpstr>Arial</vt:lpstr>
      <vt:lpstr>Calibri</vt:lpstr>
      <vt:lpstr>Times New Roman</vt:lpstr>
      <vt:lpstr>Prezentacja_SUS</vt:lpstr>
      <vt:lpstr>Tytuł prezentacji</vt:lpstr>
      <vt:lpstr>Środek prezentacji_brak_tła</vt:lpstr>
      <vt:lpstr>Motyw pakietu Office</vt:lpstr>
      <vt:lpstr>CorelDRAW</vt:lpstr>
      <vt:lpstr>Podręczniki do matematyki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Podręczniki do wczesnej edukacji matematycznej – dlaczego jest to ważny problem</vt:lpstr>
      <vt:lpstr>Prezentacja programu PowerPoint</vt:lpstr>
      <vt:lpstr>Prezentacja programu PowerPoint</vt:lpstr>
      <vt:lpstr>Podręczniki do nauczania wczesnoszkolnej matematyki </vt:lpstr>
      <vt:lpstr>Jakie są zarzuty odnośnie podręczników wczesnoszkolnych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Marcin Karpinski</dc:creator>
  <cp:lastModifiedBy>Marcin</cp:lastModifiedBy>
  <cp:revision>22</cp:revision>
  <dcterms:created xsi:type="dcterms:W3CDTF">2021-09-27T13:31:09Z</dcterms:created>
  <dcterms:modified xsi:type="dcterms:W3CDTF">2022-12-14T09:42:22Z</dcterms:modified>
</cp:coreProperties>
</file>