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301" r:id="rId3"/>
    <p:sldId id="303" r:id="rId4"/>
    <p:sldId id="312" r:id="rId5"/>
    <p:sldId id="314" r:id="rId6"/>
    <p:sldId id="304" r:id="rId7"/>
    <p:sldId id="284" r:id="rId8"/>
    <p:sldId id="283" r:id="rId9"/>
    <p:sldId id="305" r:id="rId10"/>
    <p:sldId id="285" r:id="rId11"/>
    <p:sldId id="318" r:id="rId12"/>
    <p:sldId id="315" r:id="rId13"/>
    <p:sldId id="316" r:id="rId14"/>
    <p:sldId id="279" r:id="rId15"/>
    <p:sldId id="297" r:id="rId16"/>
    <p:sldId id="281" r:id="rId17"/>
    <p:sldId id="296" r:id="rId18"/>
    <p:sldId id="317" r:id="rId19"/>
    <p:sldId id="288" r:id="rId20"/>
    <p:sldId id="278" r:id="rId21"/>
    <p:sldId id="31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0" autoAdjust="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C174B-6519-4111-A687-1076913ACC4C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4B87-F924-4B34-91D2-71870052A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5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pitchFamily="-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l-PL" altLang="de-DE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4F81-F16E-4A34-8823-64ED90245AB7}" type="datetimeFigureOut">
              <a:rPr lang="pl-PL" smtClean="0"/>
              <a:pPr/>
              <a:t>14.12.2022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01D29-AAC0-474F-A79C-F09494C28C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Kariera naukowa w obszarze dydaktyki </a:t>
            </a:r>
            <a:r>
              <a:rPr lang="pl-PL" dirty="0" smtClean="0"/>
              <a:t>matematyki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/>
          <a:lstStyle/>
          <a:p>
            <a:r>
              <a:rPr lang="pl-PL" dirty="0"/>
              <a:t>e</a:t>
            </a:r>
            <a:r>
              <a:rPr lang="pl-PL" dirty="0" smtClean="0"/>
              <a:t>wa.swoboda@pwste.edu.pl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51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7"/>
          <a:stretch/>
        </p:blipFill>
        <p:spPr bwMode="auto">
          <a:xfrm>
            <a:off x="1115172" y="188640"/>
            <a:ext cx="6694988" cy="29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72" y="3160161"/>
            <a:ext cx="6983020" cy="42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Habilitacja z dydaktyki matematyki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06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9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" y="-21134"/>
            <a:ext cx="9172178" cy="687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55976" y="908720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247964" y="86865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66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78098"/>
          </a:xfrm>
        </p:spPr>
        <p:txBody>
          <a:bodyPr>
            <a:normAutofit/>
          </a:bodyPr>
          <a:lstStyle/>
          <a:p>
            <a:r>
              <a:rPr lang="pl-PL" sz="3600" dirty="0"/>
              <a:t>Rozwiązania </a:t>
            </a:r>
            <a:r>
              <a:rPr lang="pl-PL" sz="3600" dirty="0" smtClean="0"/>
              <a:t>zagraniczne</a:t>
            </a:r>
            <a:r>
              <a:rPr lang="pl-PL" dirty="0"/>
              <a:t> 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000" dirty="0" smtClean="0"/>
              <a:t>Habilitacja obowiązuje w takich krajach Europejskich: Francja</a:t>
            </a:r>
            <a:r>
              <a:rPr lang="pl-PL" sz="3000" dirty="0"/>
              <a:t>, Niemcy, Austria, Szwajcaria, </a:t>
            </a:r>
            <a:r>
              <a:rPr lang="pl-PL" sz="3000" dirty="0" smtClean="0"/>
              <a:t>Włochy,  Czechy</a:t>
            </a:r>
            <a:r>
              <a:rPr lang="pl-PL" sz="3000" dirty="0"/>
              <a:t>, Słowacja, Bułgaria, Słowenia, Węgry, </a:t>
            </a:r>
            <a:r>
              <a:rPr lang="pl-PL" sz="3000" dirty="0" smtClean="0"/>
              <a:t>Rosja, Białoruś</a:t>
            </a:r>
            <a:r>
              <a:rPr lang="pl-PL" sz="3000" dirty="0"/>
              <a:t>, Litwa, Łotwa i Ukraina).</a:t>
            </a:r>
            <a:endParaRPr lang="pl-PL" sz="3000" b="1" dirty="0" smtClean="0"/>
          </a:p>
          <a:p>
            <a:r>
              <a:rPr lang="en-US" b="1" dirty="0" err="1" smtClean="0"/>
              <a:t>Francja</a:t>
            </a:r>
            <a:endParaRPr lang="pl-PL" b="1" dirty="0" smtClean="0"/>
          </a:p>
          <a:p>
            <a:pPr lvl="1"/>
            <a:r>
              <a:rPr lang="en-US" b="1" dirty="0" err="1"/>
              <a:t>Michèle</a:t>
            </a:r>
            <a:r>
              <a:rPr lang="en-US" b="1" dirty="0"/>
              <a:t> </a:t>
            </a:r>
            <a:r>
              <a:rPr lang="en-US" b="1" dirty="0" err="1"/>
              <a:t>Artigue</a:t>
            </a:r>
            <a:r>
              <a:rPr lang="pl-PL" dirty="0"/>
              <a:t>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Institute of Research </a:t>
            </a:r>
            <a:r>
              <a:rPr lang="en-US" dirty="0"/>
              <a:t>in Mathematics Education (IREM) at </a:t>
            </a:r>
            <a:r>
              <a:rPr lang="en-US" dirty="0" smtClean="0"/>
              <a:t>the</a:t>
            </a:r>
            <a:r>
              <a:rPr lang="pl-PL" dirty="0" smtClean="0"/>
              <a:t> </a:t>
            </a:r>
            <a:r>
              <a:rPr lang="en-US" dirty="0" smtClean="0"/>
              <a:t>Paris </a:t>
            </a:r>
            <a:r>
              <a:rPr lang="en-US" dirty="0"/>
              <a:t>Diderot University</a:t>
            </a:r>
            <a:endParaRPr lang="pl-PL" dirty="0"/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University Institute for Teacher Education </a:t>
            </a:r>
            <a:r>
              <a:rPr lang="en-US" dirty="0"/>
              <a:t>of the University of Reims</a:t>
            </a:r>
            <a:endParaRPr lang="pl-PL" dirty="0"/>
          </a:p>
          <a:p>
            <a:pPr lvl="1"/>
            <a:r>
              <a:rPr lang="en-US" b="1" dirty="0"/>
              <a:t>Luc </a:t>
            </a:r>
            <a:r>
              <a:rPr lang="en-US" b="1" dirty="0" err="1"/>
              <a:t>Trouche</a:t>
            </a:r>
            <a:r>
              <a:rPr lang="pl-PL" b="1" dirty="0"/>
              <a:t>: 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 de </a:t>
            </a:r>
            <a:r>
              <a:rPr lang="en-US" dirty="0" err="1"/>
              <a:t>l’Education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Ecole</a:t>
            </a:r>
            <a:r>
              <a:rPr lang="pl-PL" dirty="0"/>
              <a:t> </a:t>
            </a:r>
            <a:r>
              <a:rPr lang="pl-PL" dirty="0" err="1"/>
              <a:t>Normale</a:t>
            </a:r>
            <a:r>
              <a:rPr lang="pl-PL" dirty="0"/>
              <a:t> </a:t>
            </a:r>
            <a:r>
              <a:rPr lang="pl-PL" dirty="0" err="1"/>
              <a:t>Supérieure</a:t>
            </a:r>
            <a:r>
              <a:rPr lang="pl-PL" dirty="0"/>
              <a:t> de Lyon France</a:t>
            </a:r>
            <a:r>
              <a:rPr lang="pl-PL" dirty="0" smtClean="0"/>
              <a:t>)</a:t>
            </a:r>
            <a:endParaRPr lang="pl-PL" b="1" dirty="0" smtClean="0"/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29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pl-PL" b="1" dirty="0" smtClean="0"/>
              <a:t>Czechy</a:t>
            </a:r>
          </a:p>
          <a:p>
            <a:pPr lvl="1"/>
            <a:r>
              <a:rPr lang="pl-PL" dirty="0"/>
              <a:t>Nada </a:t>
            </a:r>
            <a:r>
              <a:rPr lang="pl-PL" dirty="0" err="1"/>
              <a:t>Vondrova</a:t>
            </a:r>
            <a:r>
              <a:rPr lang="pl-PL" dirty="0"/>
              <a:t>: </a:t>
            </a:r>
            <a:r>
              <a:rPr lang="pl-PL" dirty="0" err="1"/>
              <a:t>Univerzita</a:t>
            </a:r>
            <a:r>
              <a:rPr lang="pl-PL" dirty="0"/>
              <a:t> </a:t>
            </a:r>
            <a:r>
              <a:rPr lang="pl-PL" dirty="0" err="1"/>
              <a:t>Karlova</a:t>
            </a:r>
            <a:r>
              <a:rPr lang="pl-PL" dirty="0"/>
              <a:t> </a:t>
            </a:r>
            <a:r>
              <a:rPr lang="pl-PL" dirty="0" err="1">
                <a:solidFill>
                  <a:schemeClr val="accent3">
                    <a:lumMod val="75000"/>
                  </a:schemeClr>
                </a:solidFill>
              </a:rPr>
              <a:t>Pedagogická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3">
                    <a:lumMod val="75000"/>
                  </a:schemeClr>
                </a:solidFill>
              </a:rPr>
              <a:t>fakulta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, Katedra </a:t>
            </a:r>
            <a:r>
              <a:rPr lang="pl-PL" dirty="0" err="1">
                <a:solidFill>
                  <a:schemeClr val="accent3">
                    <a:lumMod val="75000"/>
                  </a:schemeClr>
                </a:solidFill>
              </a:rPr>
              <a:t>matematiky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pl-PL" dirty="0" err="1">
                <a:solidFill>
                  <a:schemeClr val="accent3">
                    <a:lumMod val="75000"/>
                  </a:schemeClr>
                </a:solidFill>
              </a:rPr>
              <a:t>didaktiky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3">
                    <a:lumMod val="75000"/>
                  </a:schemeClr>
                </a:solidFill>
              </a:rPr>
              <a:t>matematiky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pl-PL" dirty="0"/>
              <a:t>Jana </a:t>
            </a:r>
            <a:r>
              <a:rPr lang="pl-PL" dirty="0" err="1"/>
              <a:t>Robova</a:t>
            </a:r>
            <a:r>
              <a:rPr lang="pl-PL" dirty="0"/>
              <a:t>: </a:t>
            </a:r>
            <a:r>
              <a:rPr lang="pl-PL" dirty="0" err="1"/>
              <a:t>Univerzita</a:t>
            </a:r>
            <a:r>
              <a:rPr lang="pl-PL" dirty="0"/>
              <a:t> </a:t>
            </a:r>
            <a:r>
              <a:rPr lang="pl-PL" dirty="0" err="1"/>
              <a:t>Karlova</a:t>
            </a:r>
            <a:r>
              <a:rPr lang="pl-PL" dirty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culty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of Mathematics and Physic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Department of Mathematics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Education</a:t>
            </a:r>
            <a:endParaRPr lang="pl-PL" b="1" dirty="0" smtClean="0"/>
          </a:p>
          <a:p>
            <a:r>
              <a:rPr lang="pl-PL" b="1" dirty="0" smtClean="0"/>
              <a:t>Słowacja</a:t>
            </a:r>
          </a:p>
          <a:p>
            <a:pPr lvl="1"/>
            <a:r>
              <a:rPr lang="pl-PL" dirty="0" err="1" smtClean="0"/>
              <a:t>Mária</a:t>
            </a:r>
            <a:r>
              <a:rPr lang="pl-PL" dirty="0" smtClean="0"/>
              <a:t> </a:t>
            </a:r>
            <a:r>
              <a:rPr lang="pl-PL" dirty="0" err="1"/>
              <a:t>Slavíčková</a:t>
            </a:r>
            <a:r>
              <a:rPr lang="pl-PL" dirty="0"/>
              <a:t>,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Comenius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University in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Bratislava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/>
              <a:t>Faculty of Mathematics, Physics and </a:t>
            </a:r>
            <a:r>
              <a:rPr lang="en-US" dirty="0" smtClean="0"/>
              <a:t>Informatics</a:t>
            </a:r>
            <a:r>
              <a:rPr lang="pl-PL" dirty="0" smtClean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Department of Didactics of Mathematics, Physics and Informatics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pl-PL" b="1" dirty="0"/>
          </a:p>
          <a:p>
            <a:pPr marL="457200" lvl="1" indent="0">
              <a:buNone/>
            </a:pP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978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Austria</a:t>
            </a:r>
            <a:r>
              <a:rPr lang="en-US" dirty="0"/>
              <a:t> </a:t>
            </a:r>
            <a:endParaRPr lang="pl-PL" dirty="0" smtClean="0"/>
          </a:p>
          <a:p>
            <a:pPr lvl="1"/>
            <a:r>
              <a:rPr lang="en-US" dirty="0" smtClean="0"/>
              <a:t>Konrad </a:t>
            </a:r>
            <a:r>
              <a:rPr lang="en-US" dirty="0" err="1" smtClean="0"/>
              <a:t>Krainer</a:t>
            </a:r>
            <a:r>
              <a:rPr lang="pl-PL" dirty="0" smtClean="0"/>
              <a:t>:</a:t>
            </a:r>
            <a:r>
              <a:rPr lang="pl-PL" dirty="0"/>
              <a:t> </a:t>
            </a:r>
            <a:r>
              <a:rPr lang="en-US" dirty="0" smtClean="0"/>
              <a:t>Institute </a:t>
            </a:r>
            <a:r>
              <a:rPr lang="en-US" dirty="0"/>
              <a:t>of Instructional and School Development, Alpen-Adria-</a:t>
            </a:r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smtClean="0"/>
              <a:t>Klagenfurt</a:t>
            </a:r>
            <a:endParaRPr lang="pl-PL" dirty="0" smtClean="0"/>
          </a:p>
          <a:p>
            <a:r>
              <a:rPr lang="en-US" b="1" dirty="0" err="1" smtClean="0"/>
              <a:t>Niemcy</a:t>
            </a:r>
            <a:endParaRPr lang="pl-PL" b="1" dirty="0" smtClean="0"/>
          </a:p>
          <a:p>
            <a:pPr lvl="1"/>
            <a:r>
              <a:rPr lang="en-US" dirty="0" err="1"/>
              <a:t>Jürg</a:t>
            </a:r>
            <a:r>
              <a:rPr lang="en-US" dirty="0"/>
              <a:t> Kramer</a:t>
            </a:r>
            <a:r>
              <a:rPr lang="pl-PL" dirty="0"/>
              <a:t>:</a:t>
            </a:r>
            <a:r>
              <a:rPr lang="en-US" dirty="0"/>
              <a:t> Humboldt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smtClean="0"/>
              <a:t>Berlin </a:t>
            </a:r>
            <a:r>
              <a:rPr lang="en-US" dirty="0" err="1"/>
              <a:t>Mathematisch-Naturwissenschaftliche</a:t>
            </a:r>
            <a:r>
              <a:rPr lang="en-US" dirty="0"/>
              <a:t> </a:t>
            </a:r>
            <a:r>
              <a:rPr lang="en-US" dirty="0" err="1"/>
              <a:t>Fakultät</a:t>
            </a:r>
            <a:r>
              <a:rPr lang="en-US" dirty="0"/>
              <a:t> →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Institut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für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Mathematik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→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Mathematik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und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ihre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Didaktik</a:t>
            </a:r>
            <a:endParaRPr lang="pl-PL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/>
              <a:t>Gabriele Kaiser</a:t>
            </a:r>
            <a:r>
              <a:rPr lang="pl-PL" dirty="0" smtClean="0"/>
              <a:t>: </a:t>
            </a:r>
            <a:r>
              <a:rPr lang="en-US" dirty="0" err="1" smtClean="0"/>
              <a:t>Universität</a:t>
            </a:r>
            <a:r>
              <a:rPr lang="en-US" dirty="0" smtClean="0"/>
              <a:t> </a:t>
            </a:r>
            <a:r>
              <a:rPr lang="en-US" dirty="0"/>
              <a:t>Hamburg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Wydział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Edukacji</a:t>
            </a:r>
            <a:r>
              <a:rPr lang="pl-PL" dirty="0"/>
              <a:t> Dydaktyka nauk społecznych i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przedmiotów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matematyczno-przyrodniczych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9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0739"/>
            <a:ext cx="8363272" cy="5598621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Dania</a:t>
            </a:r>
          </a:p>
          <a:p>
            <a:pPr marL="0" indent="0">
              <a:buNone/>
            </a:pPr>
            <a:r>
              <a:rPr lang="pl-PL" sz="2000" b="1" dirty="0"/>
              <a:t> </a:t>
            </a:r>
            <a:r>
              <a:rPr lang="pl-PL" sz="2000" b="1" dirty="0" smtClean="0"/>
              <a:t>   - </a:t>
            </a:r>
            <a:r>
              <a:rPr lang="pl-PL" sz="2000" dirty="0" smtClean="0"/>
              <a:t>Mogens </a:t>
            </a:r>
            <a:r>
              <a:rPr lang="pl-PL" sz="2000" dirty="0" err="1" smtClean="0"/>
              <a:t>Niss</a:t>
            </a:r>
            <a:r>
              <a:rPr lang="pl-PL" sz="2000" dirty="0" smtClean="0"/>
              <a:t> -  Roskilde University </a:t>
            </a:r>
            <a:r>
              <a:rPr lang="en-US" sz="2000" dirty="0"/>
              <a:t>Department of Science and </a:t>
            </a:r>
            <a:r>
              <a:rPr lang="en-US" sz="2000" dirty="0" smtClean="0"/>
              <a:t>Environment</a:t>
            </a:r>
            <a:r>
              <a:rPr lang="pl-PL" sz="2000" dirty="0" smtClean="0"/>
              <a:t> -</a:t>
            </a:r>
            <a:r>
              <a:rPr lang="pl-PL" sz="2000" b="1" dirty="0" smtClean="0"/>
              <a:t>&gt;</a:t>
            </a:r>
            <a:r>
              <a:rPr lang="pl-PL" sz="2000" dirty="0" err="1">
                <a:solidFill>
                  <a:schemeClr val="accent3">
                    <a:lumMod val="75000"/>
                  </a:schemeClr>
                </a:solidFill>
              </a:rPr>
              <a:t>Mathematics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pl-PL" sz="2000" dirty="0" err="1">
                <a:solidFill>
                  <a:schemeClr val="accent3">
                    <a:lumMod val="75000"/>
                  </a:schemeClr>
                </a:solidFill>
              </a:rPr>
              <a:t>Physics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000" dirty="0"/>
              <a:t>(IMFUFA</a:t>
            </a:r>
            <a:r>
              <a:rPr lang="pl-PL" sz="2000" dirty="0" smtClean="0"/>
              <a:t>)</a:t>
            </a:r>
          </a:p>
          <a:p>
            <a:pPr marL="0" indent="0">
              <a:buNone/>
            </a:pPr>
            <a:endParaRPr lang="pl-PL" sz="2000" b="1" dirty="0" smtClean="0"/>
          </a:p>
          <a:p>
            <a:r>
              <a:rPr lang="pl-PL" sz="2000" b="1" dirty="0" smtClean="0"/>
              <a:t>Wielka Brytania </a:t>
            </a:r>
            <a:endParaRPr lang="pl-PL" sz="2000" dirty="0"/>
          </a:p>
          <a:p>
            <a:pPr marL="0" indent="0">
              <a:buNone/>
            </a:pPr>
            <a:r>
              <a:rPr lang="pl-PL" sz="2000" b="1" dirty="0" smtClean="0"/>
              <a:t> - </a:t>
            </a:r>
            <a:r>
              <a:rPr lang="pl-PL" sz="2000" dirty="0" err="1" smtClean="0"/>
              <a:t>Celia</a:t>
            </a:r>
            <a:r>
              <a:rPr lang="pl-PL" sz="2000" dirty="0" smtClean="0"/>
              <a:t> </a:t>
            </a:r>
            <a:r>
              <a:rPr lang="pl-PL" sz="2000" dirty="0" err="1" smtClean="0"/>
              <a:t>Hoyles</a:t>
            </a:r>
            <a:r>
              <a:rPr lang="pl-PL" sz="2000" dirty="0" smtClean="0"/>
              <a:t> </a:t>
            </a:r>
            <a:r>
              <a:rPr lang="pl-PL" sz="2000" b="1" dirty="0" smtClean="0"/>
              <a:t>-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</a:rPr>
              <a:t>University College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London </a:t>
            </a:r>
            <a:r>
              <a:rPr lang="pl-PL" sz="2000" dirty="0" smtClean="0"/>
              <a:t>-&gt;</a:t>
            </a:r>
            <a:r>
              <a:rPr lang="pl-PL" sz="2000" dirty="0"/>
              <a:t> </a:t>
            </a:r>
            <a:r>
              <a:rPr lang="pl-PL" sz="2000" dirty="0" err="1"/>
              <a:t>Institute</a:t>
            </a:r>
            <a:r>
              <a:rPr lang="pl-PL" sz="2000" dirty="0"/>
              <a:t> of </a:t>
            </a:r>
            <a:r>
              <a:rPr lang="pl-PL" sz="2000" dirty="0" err="1" smtClean="0"/>
              <a:t>Education</a:t>
            </a:r>
            <a:endParaRPr lang="pl-PL" sz="2000" dirty="0" smtClean="0"/>
          </a:p>
          <a:p>
            <a:r>
              <a:rPr lang="en-US" sz="2000" b="1" dirty="0" err="1"/>
              <a:t>Norwegia</a:t>
            </a:r>
            <a:endParaRPr lang="pl-PL" sz="2000" b="1" dirty="0"/>
          </a:p>
          <a:p>
            <a:pPr marL="0" indent="0">
              <a:buNone/>
            </a:pPr>
            <a:r>
              <a:rPr lang="pl-PL" sz="2000" b="1" dirty="0"/>
              <a:t>   - </a:t>
            </a:r>
            <a:r>
              <a:rPr lang="pl-PL" sz="2000" dirty="0" err="1"/>
              <a:t>Frode</a:t>
            </a:r>
            <a:r>
              <a:rPr lang="pl-PL" sz="2000" dirty="0"/>
              <a:t> </a:t>
            </a:r>
            <a:r>
              <a:rPr lang="pl-PL" sz="2000" dirty="0" err="1"/>
              <a:t>Rønning</a:t>
            </a:r>
            <a:r>
              <a:rPr lang="pl-PL" sz="2000" dirty="0"/>
              <a:t>: Norweski Uniwersytet </a:t>
            </a:r>
            <a:r>
              <a:rPr lang="pl-PL" sz="2000" dirty="0" smtClean="0"/>
              <a:t>Naukowo-Techniczny </a:t>
            </a:r>
            <a:r>
              <a:rPr lang="pl-PL" sz="2000" dirty="0"/>
              <a:t> </a:t>
            </a:r>
            <a:r>
              <a:rPr lang="pl-PL" sz="2000" dirty="0" err="1"/>
              <a:t>Trondheim</a:t>
            </a:r>
            <a:r>
              <a:rPr lang="pl-PL" sz="2000" dirty="0"/>
              <a:t>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Department of Mathematical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Sciences</a:t>
            </a:r>
            <a:endParaRPr lang="pl-PL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Claire </a:t>
            </a:r>
            <a:r>
              <a:rPr lang="en-US" sz="2000" dirty="0" err="1"/>
              <a:t>Vaugelade</a:t>
            </a:r>
            <a:r>
              <a:rPr lang="pl-PL" sz="2000" dirty="0"/>
              <a:t>: </a:t>
            </a:r>
            <a:r>
              <a:rPr lang="en-US" sz="2000" dirty="0"/>
              <a:t>Mat. RIC Centre for </a:t>
            </a:r>
            <a:r>
              <a:rPr lang="en-US" sz="2000" dirty="0" err="1"/>
              <a:t>Reseach</a:t>
            </a:r>
            <a:r>
              <a:rPr lang="en-US" sz="2000" dirty="0"/>
              <a:t>, Innovation and Coordination of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Mathematics Teaching University </a:t>
            </a:r>
            <a:r>
              <a:rPr lang="en-US" sz="2000" dirty="0"/>
              <a:t>of </a:t>
            </a:r>
            <a:r>
              <a:rPr lang="en-US" sz="2000" dirty="0" err="1"/>
              <a:t>Agder</a:t>
            </a:r>
            <a:r>
              <a:rPr lang="en-US" sz="2000" dirty="0"/>
              <a:t> Per Henrik </a:t>
            </a:r>
            <a:r>
              <a:rPr lang="en-US" sz="2000" dirty="0" err="1" smtClean="0"/>
              <a:t>Hogstad</a:t>
            </a:r>
            <a:endParaRPr lang="pl-PL" sz="2000" dirty="0" smtClean="0"/>
          </a:p>
          <a:p>
            <a:pPr lvl="1"/>
            <a:endParaRPr lang="pl-PL" sz="2000" dirty="0"/>
          </a:p>
          <a:p>
            <a:r>
              <a:rPr lang="en-US" sz="2000" b="1" dirty="0"/>
              <a:t>The Netherland</a:t>
            </a:r>
            <a:r>
              <a:rPr lang="pl-PL" sz="2000" b="1" dirty="0"/>
              <a:t>s</a:t>
            </a:r>
            <a:r>
              <a:rPr lang="en-US" sz="2000" b="1" dirty="0"/>
              <a:t> </a:t>
            </a:r>
            <a:endParaRPr lang="pl-PL" sz="2000" b="1" dirty="0"/>
          </a:p>
          <a:p>
            <a:pPr lvl="1"/>
            <a:r>
              <a:rPr lang="en-US" sz="2000" dirty="0" err="1"/>
              <a:t>Marja</a:t>
            </a:r>
            <a:r>
              <a:rPr lang="en-US" sz="2000" dirty="0"/>
              <a:t> Van den </a:t>
            </a:r>
            <a:r>
              <a:rPr lang="en-US" sz="2000" dirty="0" err="1"/>
              <a:t>Heuvel-Panhuizen</a:t>
            </a:r>
            <a:r>
              <a:rPr lang="pl-PL" sz="2000" dirty="0"/>
              <a:t>: </a:t>
            </a:r>
            <a:r>
              <a:rPr lang="en-US" sz="2000" dirty="0"/>
              <a:t>Utrecht University,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Freudenthal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Institute </a:t>
            </a:r>
            <a:r>
              <a:rPr lang="en-US" sz="2000" dirty="0"/>
              <a:t>of Science and Mathematics </a:t>
            </a:r>
            <a:r>
              <a:rPr lang="en-US" sz="2000" dirty="0" smtClean="0"/>
              <a:t>Education</a:t>
            </a:r>
            <a:endParaRPr lang="pl-PL" sz="20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1663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Tam, gdzie habilitacja nie obowiązuje, dydaktycy matematyki pracują w różnych instytucjach 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6708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16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089"/>
            <a:ext cx="4104456" cy="641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6268"/>
          <a:stretch/>
        </p:blipFill>
        <p:spPr bwMode="auto">
          <a:xfrm>
            <a:off x="3275856" y="565949"/>
            <a:ext cx="5733335" cy="542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zaokrąglony 1"/>
          <p:cNvSpPr/>
          <p:nvPr/>
        </p:nvSpPr>
        <p:spPr>
          <a:xfrm>
            <a:off x="3491880" y="3501008"/>
            <a:ext cx="5517311" cy="72008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37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2068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Osobiste poglądy na nauczanie matematyki</a:t>
            </a:r>
          </a:p>
          <a:p>
            <a:pPr algn="ctr"/>
            <a:r>
              <a:rPr lang="pl-PL" sz="2400" b="1" dirty="0" smtClean="0"/>
              <a:t>noblisty (1982 - fizyka)  Kennetha G. Wilsona </a:t>
            </a:r>
            <a:endParaRPr lang="pl-PL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355976" y="2060848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Zindywidualizowane nauczanie, </a:t>
            </a:r>
            <a:r>
              <a:rPr lang="pl-PL" sz="2400" b="1" dirty="0"/>
              <a:t>dopasowane do możliwości i potrzeb ucznia</a:t>
            </a:r>
            <a:r>
              <a:rPr lang="pl-PL" sz="2400" dirty="0"/>
              <a:t>, jest bardzo drogie i wymaga wielu wysokiej klasy nauczycieli. Ich liczba musi być porównywalna z liczbą uczniów.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39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368152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Funkcjonowanie </a:t>
            </a:r>
            <a:r>
              <a:rPr lang="pl-PL" sz="3600" dirty="0"/>
              <a:t>dydaktyków matematyki </a:t>
            </a:r>
            <a:r>
              <a:rPr lang="pl-PL" sz="3600" dirty="0" smtClean="0"/>
              <a:t>na polskich Uczelniach </a:t>
            </a:r>
            <a:r>
              <a:rPr lang="pl-PL" sz="3600" dirty="0"/>
              <a:t>i konsekwencje takiego stanu </a:t>
            </a:r>
            <a:r>
              <a:rPr lang="pl-PL" sz="3600" dirty="0" smtClean="0"/>
              <a:t>rzeczy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320480"/>
          </a:xfrm>
        </p:spPr>
        <p:txBody>
          <a:bodyPr>
            <a:noAutofit/>
          </a:bodyPr>
          <a:lstStyle/>
          <a:p>
            <a:r>
              <a:rPr lang="pl-PL" sz="2400" dirty="0" smtClean="0"/>
              <a:t>Polska jest prawdopodobnie jedynym krajem w Europie (i być może poza Europą też), w którym dydaktyka matematyki nie ma statusu nauki.</a:t>
            </a:r>
          </a:p>
          <a:p>
            <a:r>
              <a:rPr lang="pl-PL" sz="2400" dirty="0" smtClean="0"/>
              <a:t>Dorobek naukowy dydaktyka matematyki, pracującego na Wydziale Matematycznym,  nie jest uznawany. Wydziały Pedagogiczne również nie chcą akceptować prac z </a:t>
            </a:r>
            <a:r>
              <a:rPr lang="pl-PL" sz="2400" smtClean="0"/>
              <a:t>dydaktyki mat.</a:t>
            </a:r>
            <a:endParaRPr lang="pl-PL" sz="2400" dirty="0" smtClean="0"/>
          </a:p>
          <a:p>
            <a:r>
              <a:rPr lang="pl-PL" sz="2400" dirty="0" smtClean="0"/>
              <a:t>Osoby bez uznanego dorobku mają trudności w dalszym rozwoju (uczestniczenie w konferencjach, zdobywanie grantów badawczych)</a:t>
            </a:r>
          </a:p>
          <a:p>
            <a:r>
              <a:rPr lang="pl-PL" sz="2400" dirty="0" smtClean="0"/>
              <a:t>Prowadzenie zajęć </a:t>
            </a:r>
            <a:r>
              <a:rPr lang="pl-PL" sz="2400" dirty="0" err="1" smtClean="0"/>
              <a:t>ogólno</a:t>
            </a:r>
            <a:r>
              <a:rPr lang="pl-PL" sz="2400" dirty="0" smtClean="0"/>
              <a:t>-pedagogicznych z przyszłymi nauczycielami matematyki pozbawia ich  wiedzy wypracowywanej w światowych badaniach z dydaktyki matematyki.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402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Wnioski, sugestie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 celu poprawy dramatycznej sytuacji badaczy zajmujących się dydaktyką nauk ścisłych na polskich uczelniach proponujemy utworzenie w ramach dziedziny nauk ścisłych i przyrodniczych dodatkowej dyscypliny „dydaktyka nauk ścisłych”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139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26876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i="1" dirty="0" smtClean="0"/>
              <a:t>Mogę wskazać cztery takie procesy, które muszą zachodzić jednocześnie.: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i="1" dirty="0" smtClean="0"/>
              <a:t>Musimy mieć  zgodę na przebudowę, a to oznacza przebudowę programów nauczania, przebudowę materiałów, przebudowę sposobu kontroli wiadomości itd.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i="1" dirty="0" smtClean="0"/>
              <a:t>Trzeba oceniać skuteczność programów, potem je przebudować, znowu ocenić i znowu przebudować.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i="1" dirty="0" smtClean="0"/>
              <a:t>Nauczyciele muszą zacząć się uczyć jedni od drugich.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i="1" dirty="0" smtClean="0"/>
              <a:t>Muszą mieć miejsce badania dydaktyczne, ukierunkowane na rzeczywiste procesy uczenia się i nauczania matematyki.</a:t>
            </a:r>
            <a:endParaRPr lang="pl-PL" sz="2000" b="1" i="1" dirty="0"/>
          </a:p>
        </p:txBody>
      </p:sp>
    </p:spTree>
    <p:extLst>
      <p:ext uri="{BB962C8B-B14F-4D97-AF65-F5344CB8AC3E}">
        <p14:creationId xmlns:p14="http://schemas.microsoft.com/office/powerpoint/2010/main" val="8974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Fußzeilenplatzhalter 3"/>
          <p:cNvSpPr txBox="1">
            <a:spLocks/>
          </p:cNvSpPr>
          <p:nvPr/>
        </p:nvSpPr>
        <p:spPr bwMode="auto">
          <a:xfrm>
            <a:off x="250825" y="6577013"/>
            <a:ext cx="883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1100" dirty="0" err="1">
                <a:solidFill>
                  <a:schemeClr val="bg1">
                    <a:lumMod val="95000"/>
                  </a:schemeClr>
                </a:solidFill>
              </a:rPr>
              <a:t>Posiedzenie</a:t>
            </a:r>
            <a:r>
              <a:rPr lang="de-DE" altLang="de-DE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altLang="de-DE" sz="1100" dirty="0" err="1">
                <a:solidFill>
                  <a:schemeClr val="bg1">
                    <a:lumMod val="95000"/>
                  </a:schemeClr>
                </a:solidFill>
              </a:rPr>
              <a:t>Komitetu</a:t>
            </a:r>
            <a:r>
              <a:rPr lang="de-DE" altLang="de-DE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altLang="de-DE" sz="1100" dirty="0" err="1">
                <a:solidFill>
                  <a:schemeClr val="bg1">
                    <a:lumMod val="95000"/>
                  </a:schemeClr>
                </a:solidFill>
              </a:rPr>
              <a:t>Matematyki</a:t>
            </a:r>
            <a:r>
              <a:rPr lang="de-DE" altLang="de-DE" sz="1100" dirty="0">
                <a:solidFill>
                  <a:schemeClr val="bg1">
                    <a:lumMod val="95000"/>
                  </a:schemeClr>
                </a:solidFill>
              </a:rPr>
              <a:t> PAN </a:t>
            </a:r>
            <a:endParaRPr lang="de-DE" altLang="de-DE" sz="11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940300"/>
            <a:ext cx="7339012" cy="14414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sz="2800" b="1" smtClean="0">
                <a:solidFill>
                  <a:schemeClr val="accent2"/>
                </a:solidFill>
                <a:cs typeface="Arial" charset="0"/>
              </a:rPr>
              <a:t>Drogi rozwoju naukowego </a:t>
            </a:r>
            <a:r>
              <a:rPr lang="pl-PL" altLang="de-DE" sz="2800" b="1" smtClean="0">
                <a:solidFill>
                  <a:schemeClr val="accent2"/>
                </a:solidFill>
                <a:cs typeface="Arial" charset="0"/>
              </a:rPr>
              <a:t/>
            </a:r>
            <a:br>
              <a:rPr lang="pl-PL" altLang="de-DE" sz="2800" b="1" smtClean="0">
                <a:solidFill>
                  <a:schemeClr val="accent2"/>
                </a:solidFill>
                <a:cs typeface="Arial" charset="0"/>
              </a:rPr>
            </a:br>
            <a:r>
              <a:rPr lang="de-DE" altLang="de-DE" sz="2800" b="1" smtClean="0">
                <a:solidFill>
                  <a:schemeClr val="accent2"/>
                </a:solidFill>
                <a:cs typeface="Arial" charset="0"/>
              </a:rPr>
              <a:t>dydaktyk</a:t>
            </a:r>
            <a:r>
              <a:rPr lang="pl-PL" altLang="de-DE" sz="2800" b="1" smtClean="0">
                <a:solidFill>
                  <a:schemeClr val="accent2"/>
                </a:solidFill>
                <a:cs typeface="Arial" charset="0"/>
              </a:rPr>
              <a:t>ów matematyki w Niemczech </a:t>
            </a:r>
            <a:endParaRPr lang="de-DE" altLang="de-DE" sz="2800" b="1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50000"/>
              </a:lnSpc>
              <a:spcBef>
                <a:spcPct val="0"/>
              </a:spcBef>
            </a:pPr>
            <a:endParaRPr lang="de-DE" altLang="de-DE" sz="200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de-DE" sz="1600" b="1" smtClean="0">
                <a:cs typeface="Arial" charset="0"/>
              </a:rPr>
              <a:t>Dr. rer. nat. habil. Edyta Nowińska</a:t>
            </a:r>
            <a:endParaRPr lang="de-DE" altLang="de-DE" sz="1600" b="1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de-DE" sz="1200" smtClean="0">
              <a:cs typeface="Arial" charset="0"/>
            </a:endParaRPr>
          </a:p>
          <a:p>
            <a:pPr eaLnBrk="1" hangingPunct="1"/>
            <a:endParaRPr lang="de-DE" altLang="de-DE" sz="1200" smtClean="0"/>
          </a:p>
        </p:txBody>
      </p:sp>
      <p:pic>
        <p:nvPicPr>
          <p:cNvPr id="15365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2036763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Fußzeilenplatzhalter 3"/>
          <p:cNvSpPr txBox="1">
            <a:spLocks/>
          </p:cNvSpPr>
          <p:nvPr/>
        </p:nvSpPr>
        <p:spPr bwMode="auto">
          <a:xfrm>
            <a:off x="152400" y="6577013"/>
            <a:ext cx="883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-3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-3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-3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-3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-3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3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3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3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3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100">
                <a:solidFill>
                  <a:schemeClr val="bg1"/>
                </a:solidFill>
              </a:rPr>
              <a:t>Muster PPT· Inhalt · Referent · </a:t>
            </a:r>
            <a:fld id="{C19C1BBC-1130-476F-BC37-A162ED0008ED}" type="slidenum">
              <a:rPr lang="de-DE" altLang="de-DE" sz="11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11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Zagadnienia badane w obszarze dydaktyki matematyki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58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268760"/>
            <a:ext cx="667418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452320" cy="42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0" y="4362594"/>
            <a:ext cx="7453504" cy="23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 bwMode="auto">
          <a:xfrm>
            <a:off x="618081" y="432048"/>
            <a:ext cx="793382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94034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790355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628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485</Words>
  <Application>Microsoft Office PowerPoint</Application>
  <PresentationFormat>Pokaz na ekranie (4:3)</PresentationFormat>
  <Paragraphs>54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 Kariera naukowa w obszarze dydaktyki matematyki </vt:lpstr>
      <vt:lpstr>Prezentacja programu PowerPoint</vt:lpstr>
      <vt:lpstr>Prezentacja programu PowerPoint</vt:lpstr>
      <vt:lpstr>Prezentacja programu PowerPoint</vt:lpstr>
      <vt:lpstr>Prezentacja programu PowerPoint</vt:lpstr>
      <vt:lpstr>Zagadnienia badane w obszarze dydaktyki matematyki</vt:lpstr>
      <vt:lpstr>Prezentacja programu PowerPoint</vt:lpstr>
      <vt:lpstr>Prezentacja programu PowerPoint</vt:lpstr>
      <vt:lpstr>Prezentacja programu PowerPoint</vt:lpstr>
      <vt:lpstr>Prezentacja programu PowerPoint</vt:lpstr>
      <vt:lpstr>Habilitacja z dydaktyki matematyki</vt:lpstr>
      <vt:lpstr>Prezentacja programu PowerPoint</vt:lpstr>
      <vt:lpstr>Prezentacja programu PowerPoint</vt:lpstr>
      <vt:lpstr>Rozwiązania zagraniczne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Funkcjonowanie dydaktyków matematyki na polskich Uczelniach i konsekwencje takiego stanu rzeczy </vt:lpstr>
      <vt:lpstr>Wnioski, sugestie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Piagetowska teoria interioryzacji czynności Teoria socjokulturowa Wygotskiego</dc:title>
  <dc:creator>ok</dc:creator>
  <cp:lastModifiedBy>DELL</cp:lastModifiedBy>
  <cp:revision>140</cp:revision>
  <dcterms:created xsi:type="dcterms:W3CDTF">2020-03-08T22:03:37Z</dcterms:created>
  <dcterms:modified xsi:type="dcterms:W3CDTF">2022-12-14T09:32:43Z</dcterms:modified>
</cp:coreProperties>
</file>