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48" r:id="rId4"/>
    <p:sldMasterId id="2147483666" r:id="rId5"/>
  </p:sldMasterIdLst>
  <p:sldIdLst>
    <p:sldId id="261" r:id="rId6"/>
    <p:sldId id="259" r:id="rId7"/>
    <p:sldId id="262" r:id="rId8"/>
    <p:sldId id="420" r:id="rId9"/>
    <p:sldId id="421" r:id="rId10"/>
    <p:sldId id="409" r:id="rId11"/>
    <p:sldId id="417" r:id="rId12"/>
    <p:sldId id="408" r:id="rId13"/>
    <p:sldId id="422" r:id="rId14"/>
    <p:sldId id="406" r:id="rId15"/>
    <p:sldId id="423" r:id="rId16"/>
    <p:sldId id="424" r:id="rId17"/>
    <p:sldId id="425" r:id="rId18"/>
    <p:sldId id="426" r:id="rId19"/>
    <p:sldId id="427" r:id="rId20"/>
    <p:sldId id="414" r:id="rId21"/>
    <p:sldId id="263" r:id="rId22"/>
    <p:sldId id="416" r:id="rId23"/>
    <p:sldId id="410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9FC35-A38C-45C0-A63D-91F5D9B3BFB2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B8D8B36A-F9E8-48AB-8AD5-FEF2DBAF7F97}">
      <dgm:prSet phldrT="[Tekst]" custT="1"/>
      <dgm:spPr>
        <a:solidFill>
          <a:srgbClr val="9F2E2B"/>
        </a:solidFill>
      </dgm:spPr>
      <dgm:t>
        <a:bodyPr/>
        <a:lstStyle/>
        <a:p>
          <a:r>
            <a:rPr lang="pl-PL" sz="1800" b="0" dirty="0"/>
            <a:t>matematyka</a:t>
          </a:r>
          <a:endParaRPr lang="pl-PL" sz="2000" b="0" dirty="0"/>
        </a:p>
      </dgm:t>
    </dgm:pt>
    <dgm:pt modelId="{A5375AC0-D754-4C84-9A1D-9CAE559E9D6B}" type="parTrans" cxnId="{EEEA2195-9623-4411-9E32-D4C750E175F8}">
      <dgm:prSet/>
      <dgm:spPr/>
      <dgm:t>
        <a:bodyPr/>
        <a:lstStyle/>
        <a:p>
          <a:endParaRPr lang="pl-PL" sz="2000" b="0"/>
        </a:p>
      </dgm:t>
    </dgm:pt>
    <dgm:pt modelId="{45D97FB6-A092-4F4D-B37A-865C81F21082}" type="sibTrans" cxnId="{EEEA2195-9623-4411-9E32-D4C750E175F8}">
      <dgm:prSet/>
      <dgm:spPr/>
      <dgm:t>
        <a:bodyPr/>
        <a:lstStyle/>
        <a:p>
          <a:endParaRPr lang="pl-PL" sz="2000" b="0"/>
        </a:p>
      </dgm:t>
    </dgm:pt>
    <dgm:pt modelId="{AFB2883F-A50C-4EB5-8036-068C39DD61E6}">
      <dgm:prSet phldrT="[Tekst]" custT="1"/>
      <dgm:spPr>
        <a:solidFill>
          <a:srgbClr val="002D69">
            <a:alpha val="65000"/>
          </a:srgbClr>
        </a:solidFill>
      </dgm:spPr>
      <dgm:t>
        <a:bodyPr anchor="ctr" anchorCtr="0"/>
        <a:lstStyle/>
        <a:p>
          <a:r>
            <a:rPr lang="pl-PL" sz="1400" b="0" dirty="0">
              <a:solidFill>
                <a:schemeClr val="bg1"/>
              </a:solidFill>
            </a:rPr>
            <a:t>informatyka</a:t>
          </a:r>
        </a:p>
      </dgm:t>
    </dgm:pt>
    <dgm:pt modelId="{D5306C7E-78FD-4C37-90FD-692DD6DDF66E}" type="parTrans" cxnId="{88E1750F-5AAE-40D5-AFCF-E4DCC8295C57}">
      <dgm:prSet/>
      <dgm:spPr/>
      <dgm:t>
        <a:bodyPr/>
        <a:lstStyle/>
        <a:p>
          <a:endParaRPr lang="pl-PL" sz="2000" b="0"/>
        </a:p>
      </dgm:t>
    </dgm:pt>
    <dgm:pt modelId="{128B0A3F-47B6-4327-9F7A-7D593584CD1D}" type="sibTrans" cxnId="{88E1750F-5AAE-40D5-AFCF-E4DCC8295C57}">
      <dgm:prSet/>
      <dgm:spPr/>
      <dgm:t>
        <a:bodyPr/>
        <a:lstStyle/>
        <a:p>
          <a:endParaRPr lang="pl-PL" sz="2000" b="0"/>
        </a:p>
      </dgm:t>
    </dgm:pt>
    <dgm:pt modelId="{39A986ED-4883-464C-B8CD-2F608DD3C7D6}">
      <dgm:prSet phldrT="[Tekst]" custT="1"/>
      <dgm:spPr>
        <a:solidFill>
          <a:srgbClr val="81A33B">
            <a:alpha val="51000"/>
          </a:srgbClr>
        </a:solidFill>
      </dgm:spPr>
      <dgm:t>
        <a:bodyPr/>
        <a:lstStyle/>
        <a:p>
          <a:r>
            <a:rPr lang="pl-PL" sz="1800" b="0" dirty="0"/>
            <a:t>pedagogika-psychologia</a:t>
          </a:r>
          <a:endParaRPr lang="pl-PL" sz="2000" b="0" dirty="0"/>
        </a:p>
      </dgm:t>
    </dgm:pt>
    <dgm:pt modelId="{C71A8B6E-FFB8-45EE-A9A5-B12865FD8D90}" type="parTrans" cxnId="{E15DBFF8-3160-470F-AFD3-F62F25E84300}">
      <dgm:prSet/>
      <dgm:spPr/>
      <dgm:t>
        <a:bodyPr/>
        <a:lstStyle/>
        <a:p>
          <a:endParaRPr lang="pl-PL" sz="2000" b="0"/>
        </a:p>
      </dgm:t>
    </dgm:pt>
    <dgm:pt modelId="{0DEE8045-6202-417F-92E0-691D7002488A}" type="sibTrans" cxnId="{E15DBFF8-3160-470F-AFD3-F62F25E84300}">
      <dgm:prSet/>
      <dgm:spPr/>
      <dgm:t>
        <a:bodyPr/>
        <a:lstStyle/>
        <a:p>
          <a:endParaRPr lang="pl-PL" sz="2000" b="0"/>
        </a:p>
      </dgm:t>
    </dgm:pt>
    <dgm:pt modelId="{940F82D5-5EBF-45ED-8A42-1832A4982455}">
      <dgm:prSet phldrT="[Tekst]" custT="1"/>
      <dgm:spPr/>
      <dgm:t>
        <a:bodyPr/>
        <a:lstStyle/>
        <a:p>
          <a:r>
            <a:rPr lang="pl-PL" sz="1600" b="0" dirty="0"/>
            <a:t>dydaktyka przedmiotowa</a:t>
          </a:r>
        </a:p>
      </dgm:t>
    </dgm:pt>
    <dgm:pt modelId="{150DDBD6-65C1-40A4-A036-A5FA6E6F1555}" type="parTrans" cxnId="{DF1EB0C7-AFDE-43DA-82D2-7B6EAEA304C4}">
      <dgm:prSet/>
      <dgm:spPr/>
      <dgm:t>
        <a:bodyPr/>
        <a:lstStyle/>
        <a:p>
          <a:endParaRPr lang="pl-PL" sz="2000" b="0"/>
        </a:p>
      </dgm:t>
    </dgm:pt>
    <dgm:pt modelId="{7149B9C1-13B3-41C8-9F3C-235528AF3020}" type="sibTrans" cxnId="{DF1EB0C7-AFDE-43DA-82D2-7B6EAEA304C4}">
      <dgm:prSet/>
      <dgm:spPr/>
      <dgm:t>
        <a:bodyPr/>
        <a:lstStyle/>
        <a:p>
          <a:endParaRPr lang="pl-PL" sz="2000" b="0"/>
        </a:p>
      </dgm:t>
    </dgm:pt>
    <dgm:pt modelId="{C8F51670-8D74-4762-B40C-FABBE127E3FE}" type="pres">
      <dgm:prSet presAssocID="{C669FC35-A38C-45C0-A63D-91F5D9B3BFB2}" presName="compositeShape" presStyleCnt="0">
        <dgm:presLayoutVars>
          <dgm:chMax val="7"/>
          <dgm:dir/>
          <dgm:resizeHandles val="exact"/>
        </dgm:presLayoutVars>
      </dgm:prSet>
      <dgm:spPr/>
    </dgm:pt>
    <dgm:pt modelId="{9FEBE22E-BBCD-4D93-AF60-2FE76EBED882}" type="pres">
      <dgm:prSet presAssocID="{B8D8B36A-F9E8-48AB-8AD5-FEF2DBAF7F97}" presName="circ1" presStyleLbl="vennNode1" presStyleIdx="0" presStyleCnt="4"/>
      <dgm:spPr/>
    </dgm:pt>
    <dgm:pt modelId="{B0810EAF-A00A-4355-8058-57D2F78F9E71}" type="pres">
      <dgm:prSet presAssocID="{B8D8B36A-F9E8-48AB-8AD5-FEF2DBAF7F9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465BDBA-154E-4C8D-85A3-C3022ABE6D0E}" type="pres">
      <dgm:prSet presAssocID="{AFB2883F-A50C-4EB5-8036-068C39DD61E6}" presName="circ2" presStyleLbl="vennNode1" presStyleIdx="1" presStyleCnt="4"/>
      <dgm:spPr/>
    </dgm:pt>
    <dgm:pt modelId="{39183A06-DE1C-4779-A841-7BA794CC549F}" type="pres">
      <dgm:prSet presAssocID="{AFB2883F-A50C-4EB5-8036-068C39DD61E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B51F5A-F9E2-418A-9052-2338B6B6C3F6}" type="pres">
      <dgm:prSet presAssocID="{39A986ED-4883-464C-B8CD-2F608DD3C7D6}" presName="circ3" presStyleLbl="vennNode1" presStyleIdx="2" presStyleCnt="4"/>
      <dgm:spPr/>
    </dgm:pt>
    <dgm:pt modelId="{72798E41-E4E1-4B7F-86C3-9020F803D6E2}" type="pres">
      <dgm:prSet presAssocID="{39A986ED-4883-464C-B8CD-2F608DD3C7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C32CFD5-2F97-4AF4-88E6-CD7206FFD199}" type="pres">
      <dgm:prSet presAssocID="{940F82D5-5EBF-45ED-8A42-1832A4982455}" presName="circ4" presStyleLbl="vennNode1" presStyleIdx="3" presStyleCnt="4"/>
      <dgm:spPr/>
    </dgm:pt>
    <dgm:pt modelId="{1E52D5EE-B503-4705-90B5-CE2E2A6DA1F5}" type="pres">
      <dgm:prSet presAssocID="{940F82D5-5EBF-45ED-8A42-1832A498245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E46770E-E17E-4A46-80C7-09CFD0D6BE64}" type="presOf" srcId="{C669FC35-A38C-45C0-A63D-91F5D9B3BFB2}" destId="{C8F51670-8D74-4762-B40C-FABBE127E3FE}" srcOrd="0" destOrd="0" presId="urn:microsoft.com/office/officeart/2005/8/layout/venn1"/>
    <dgm:cxn modelId="{88E1750F-5AAE-40D5-AFCF-E4DCC8295C57}" srcId="{C669FC35-A38C-45C0-A63D-91F5D9B3BFB2}" destId="{AFB2883F-A50C-4EB5-8036-068C39DD61E6}" srcOrd="1" destOrd="0" parTransId="{D5306C7E-78FD-4C37-90FD-692DD6DDF66E}" sibTransId="{128B0A3F-47B6-4327-9F7A-7D593584CD1D}"/>
    <dgm:cxn modelId="{703B0127-242B-4EF9-AD90-F0819C4E99A6}" type="presOf" srcId="{940F82D5-5EBF-45ED-8A42-1832A4982455}" destId="{1E52D5EE-B503-4705-90B5-CE2E2A6DA1F5}" srcOrd="1" destOrd="0" presId="urn:microsoft.com/office/officeart/2005/8/layout/venn1"/>
    <dgm:cxn modelId="{7B7BE532-278B-4ED6-98B7-B0EEE7B2EBCF}" type="presOf" srcId="{AFB2883F-A50C-4EB5-8036-068C39DD61E6}" destId="{39183A06-DE1C-4779-A841-7BA794CC549F}" srcOrd="0" destOrd="0" presId="urn:microsoft.com/office/officeart/2005/8/layout/venn1"/>
    <dgm:cxn modelId="{0ACACD68-F891-4F08-A00B-D73CFF4342E6}" type="presOf" srcId="{B8D8B36A-F9E8-48AB-8AD5-FEF2DBAF7F97}" destId="{9FEBE22E-BBCD-4D93-AF60-2FE76EBED882}" srcOrd="1" destOrd="0" presId="urn:microsoft.com/office/officeart/2005/8/layout/venn1"/>
    <dgm:cxn modelId="{EEEA2195-9623-4411-9E32-D4C750E175F8}" srcId="{C669FC35-A38C-45C0-A63D-91F5D9B3BFB2}" destId="{B8D8B36A-F9E8-48AB-8AD5-FEF2DBAF7F97}" srcOrd="0" destOrd="0" parTransId="{A5375AC0-D754-4C84-9A1D-9CAE559E9D6B}" sibTransId="{45D97FB6-A092-4F4D-B37A-865C81F21082}"/>
    <dgm:cxn modelId="{739F899E-B88D-49FA-992A-679FB630D4CD}" type="presOf" srcId="{AFB2883F-A50C-4EB5-8036-068C39DD61E6}" destId="{9465BDBA-154E-4C8D-85A3-C3022ABE6D0E}" srcOrd="1" destOrd="0" presId="urn:microsoft.com/office/officeart/2005/8/layout/venn1"/>
    <dgm:cxn modelId="{23BC25B8-F89F-494D-B3C8-9C61FBB38B43}" type="presOf" srcId="{39A986ED-4883-464C-B8CD-2F608DD3C7D6}" destId="{55B51F5A-F9E2-418A-9052-2338B6B6C3F6}" srcOrd="1" destOrd="0" presId="urn:microsoft.com/office/officeart/2005/8/layout/venn1"/>
    <dgm:cxn modelId="{DF1EB0C7-AFDE-43DA-82D2-7B6EAEA304C4}" srcId="{C669FC35-A38C-45C0-A63D-91F5D9B3BFB2}" destId="{940F82D5-5EBF-45ED-8A42-1832A4982455}" srcOrd="3" destOrd="0" parTransId="{150DDBD6-65C1-40A4-A036-A5FA6E6F1555}" sibTransId="{7149B9C1-13B3-41C8-9F3C-235528AF3020}"/>
    <dgm:cxn modelId="{45D69AE0-6336-467E-A7A0-34211A7B4DC8}" type="presOf" srcId="{B8D8B36A-F9E8-48AB-8AD5-FEF2DBAF7F97}" destId="{B0810EAF-A00A-4355-8058-57D2F78F9E71}" srcOrd="0" destOrd="0" presId="urn:microsoft.com/office/officeart/2005/8/layout/venn1"/>
    <dgm:cxn modelId="{51FC26E5-384B-4DD7-816B-0ADC00A58308}" type="presOf" srcId="{940F82D5-5EBF-45ED-8A42-1832A4982455}" destId="{DC32CFD5-2F97-4AF4-88E6-CD7206FFD199}" srcOrd="0" destOrd="0" presId="urn:microsoft.com/office/officeart/2005/8/layout/venn1"/>
    <dgm:cxn modelId="{3353ADEF-3B9C-4656-9F65-D3E91ACB7E7A}" type="presOf" srcId="{39A986ED-4883-464C-B8CD-2F608DD3C7D6}" destId="{72798E41-E4E1-4B7F-86C3-9020F803D6E2}" srcOrd="0" destOrd="0" presId="urn:microsoft.com/office/officeart/2005/8/layout/venn1"/>
    <dgm:cxn modelId="{E15DBFF8-3160-470F-AFD3-F62F25E84300}" srcId="{C669FC35-A38C-45C0-A63D-91F5D9B3BFB2}" destId="{39A986ED-4883-464C-B8CD-2F608DD3C7D6}" srcOrd="2" destOrd="0" parTransId="{C71A8B6E-FFB8-45EE-A9A5-B12865FD8D90}" sibTransId="{0DEE8045-6202-417F-92E0-691D7002488A}"/>
    <dgm:cxn modelId="{1C357A31-0FB7-43B8-BC9A-8244A9E6EA8E}" type="presParOf" srcId="{C8F51670-8D74-4762-B40C-FABBE127E3FE}" destId="{9FEBE22E-BBCD-4D93-AF60-2FE76EBED882}" srcOrd="0" destOrd="0" presId="urn:microsoft.com/office/officeart/2005/8/layout/venn1"/>
    <dgm:cxn modelId="{3A0E5C86-B334-40D2-8756-6C542049C56D}" type="presParOf" srcId="{C8F51670-8D74-4762-B40C-FABBE127E3FE}" destId="{B0810EAF-A00A-4355-8058-57D2F78F9E71}" srcOrd="1" destOrd="0" presId="urn:microsoft.com/office/officeart/2005/8/layout/venn1"/>
    <dgm:cxn modelId="{830DDDD4-3CDE-4AF0-99C3-D02AAC11E6BF}" type="presParOf" srcId="{C8F51670-8D74-4762-B40C-FABBE127E3FE}" destId="{9465BDBA-154E-4C8D-85A3-C3022ABE6D0E}" srcOrd="2" destOrd="0" presId="urn:microsoft.com/office/officeart/2005/8/layout/venn1"/>
    <dgm:cxn modelId="{ED4B0E44-82A3-4337-9352-7A9807696E0B}" type="presParOf" srcId="{C8F51670-8D74-4762-B40C-FABBE127E3FE}" destId="{39183A06-DE1C-4779-A841-7BA794CC549F}" srcOrd="3" destOrd="0" presId="urn:microsoft.com/office/officeart/2005/8/layout/venn1"/>
    <dgm:cxn modelId="{F531AF62-CD3A-471A-9874-6814C1A4ABE8}" type="presParOf" srcId="{C8F51670-8D74-4762-B40C-FABBE127E3FE}" destId="{55B51F5A-F9E2-418A-9052-2338B6B6C3F6}" srcOrd="4" destOrd="0" presId="urn:microsoft.com/office/officeart/2005/8/layout/venn1"/>
    <dgm:cxn modelId="{8284DF9C-DA5F-4B43-A5FE-62D0030D0766}" type="presParOf" srcId="{C8F51670-8D74-4762-B40C-FABBE127E3FE}" destId="{72798E41-E4E1-4B7F-86C3-9020F803D6E2}" srcOrd="5" destOrd="0" presId="urn:microsoft.com/office/officeart/2005/8/layout/venn1"/>
    <dgm:cxn modelId="{42CFE5A0-5401-4828-871E-5CA3C9CF5944}" type="presParOf" srcId="{C8F51670-8D74-4762-B40C-FABBE127E3FE}" destId="{DC32CFD5-2F97-4AF4-88E6-CD7206FFD199}" srcOrd="6" destOrd="0" presId="urn:microsoft.com/office/officeart/2005/8/layout/venn1"/>
    <dgm:cxn modelId="{D9C4FA5C-4831-4596-8175-BD3B52361F58}" type="presParOf" srcId="{C8F51670-8D74-4762-B40C-FABBE127E3FE}" destId="{1E52D5EE-B503-4705-90B5-CE2E2A6DA1F5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E22E-BBCD-4D93-AF60-2FE76EBED882}">
      <dsp:nvSpPr>
        <dsp:cNvPr id="0" name=""/>
        <dsp:cNvSpPr/>
      </dsp:nvSpPr>
      <dsp:spPr>
        <a:xfrm>
          <a:off x="2850312" y="44764"/>
          <a:ext cx="2327759" cy="2327759"/>
        </a:xfrm>
        <a:prstGeom prst="ellipse">
          <a:avLst/>
        </a:prstGeom>
        <a:solidFill>
          <a:srgbClr val="9F2E2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matematyka</a:t>
          </a:r>
          <a:endParaRPr lang="pl-PL" sz="2000" b="0" kern="1200" dirty="0"/>
        </a:p>
      </dsp:txBody>
      <dsp:txXfrm>
        <a:off x="3118900" y="358116"/>
        <a:ext cx="1790584" cy="738615"/>
      </dsp:txXfrm>
    </dsp:sp>
    <dsp:sp modelId="{9465BDBA-154E-4C8D-85A3-C3022ABE6D0E}">
      <dsp:nvSpPr>
        <dsp:cNvPr id="0" name=""/>
        <dsp:cNvSpPr/>
      </dsp:nvSpPr>
      <dsp:spPr>
        <a:xfrm>
          <a:off x="3879898" y="1074350"/>
          <a:ext cx="2327759" cy="2327759"/>
        </a:xfrm>
        <a:prstGeom prst="ellipse">
          <a:avLst/>
        </a:prstGeom>
        <a:solidFill>
          <a:srgbClr val="002D69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0" kern="1200" dirty="0">
              <a:solidFill>
                <a:schemeClr val="bg1"/>
              </a:solidFill>
            </a:rPr>
            <a:t>informatyka</a:t>
          </a:r>
        </a:p>
      </dsp:txBody>
      <dsp:txXfrm>
        <a:off x="5133307" y="1342938"/>
        <a:ext cx="895292" cy="1790584"/>
      </dsp:txXfrm>
    </dsp:sp>
    <dsp:sp modelId="{55B51F5A-F9E2-418A-9052-2338B6B6C3F6}">
      <dsp:nvSpPr>
        <dsp:cNvPr id="0" name=""/>
        <dsp:cNvSpPr/>
      </dsp:nvSpPr>
      <dsp:spPr>
        <a:xfrm>
          <a:off x="2850312" y="2103936"/>
          <a:ext cx="2327759" cy="2327759"/>
        </a:xfrm>
        <a:prstGeom prst="ellipse">
          <a:avLst/>
        </a:prstGeom>
        <a:solidFill>
          <a:srgbClr val="81A33B">
            <a:alpha val="51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kern="1200" dirty="0"/>
            <a:t>pedagogika-psychologia</a:t>
          </a:r>
          <a:endParaRPr lang="pl-PL" sz="2000" b="0" kern="1200" dirty="0"/>
        </a:p>
      </dsp:txBody>
      <dsp:txXfrm>
        <a:off x="3118900" y="3379727"/>
        <a:ext cx="1790584" cy="738615"/>
      </dsp:txXfrm>
    </dsp:sp>
    <dsp:sp modelId="{DC32CFD5-2F97-4AF4-88E6-CD7206FFD199}">
      <dsp:nvSpPr>
        <dsp:cNvPr id="0" name=""/>
        <dsp:cNvSpPr/>
      </dsp:nvSpPr>
      <dsp:spPr>
        <a:xfrm>
          <a:off x="1820726" y="1074350"/>
          <a:ext cx="2327759" cy="232775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kern="1200" dirty="0"/>
            <a:t>dydaktyka przedmiotowa</a:t>
          </a:r>
        </a:p>
      </dsp:txBody>
      <dsp:txXfrm>
        <a:off x="1999785" y="1342938"/>
        <a:ext cx="895292" cy="1790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9525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quarter" idx="10"/>
          </p:nvPr>
        </p:nvSpPr>
        <p:spPr>
          <a:xfrm>
            <a:off x="395288" y="1773238"/>
            <a:ext cx="8353425" cy="4535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22391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04062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60263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3797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" descr="Prezentacja_WMiI_tytul_PL.jpg">
            <a:extLst>
              <a:ext uri="{FF2B5EF4-FFF2-40B4-BE49-F238E27FC236}">
                <a16:creationId xmlns:a16="http://schemas.microsoft.com/office/drawing/2014/main" id="{CB2719F0-79B9-48F0-BD64-F80C4E5ED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2" descr="Prezentacja_WMiI_naglowek.jpg">
            <a:extLst>
              <a:ext uri="{FF2B5EF4-FFF2-40B4-BE49-F238E27FC236}">
                <a16:creationId xmlns:a16="http://schemas.microsoft.com/office/drawing/2014/main" id="{F151F479-C826-46B2-96BB-888E05010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2" descr="Prezentacja_WMiI_bez naglowka.jpg">
            <a:extLst>
              <a:ext uri="{FF2B5EF4-FFF2-40B4-BE49-F238E27FC236}">
                <a16:creationId xmlns:a16="http://schemas.microsoft.com/office/drawing/2014/main" id="{7770E161-E064-4DAA-8E22-59563410D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>
            <a:extLst>
              <a:ext uri="{FF2B5EF4-FFF2-40B4-BE49-F238E27FC236}">
                <a16:creationId xmlns:a16="http://schemas.microsoft.com/office/drawing/2014/main" id="{6ECA5769-37E5-4E4B-B7A6-78B03C7DF84D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31640" y="2519471"/>
            <a:ext cx="7200032" cy="938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b="1" kern="0" dirty="0">
                <a:solidFill>
                  <a:srgbClr val="2F549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KSZTAŁCENIE NAUCZYCIELI</a:t>
            </a:r>
            <a:b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Edyta Juskowiak</a:t>
            </a:r>
            <a:b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Wydział Matematyki i Informatyki </a:t>
            </a:r>
            <a:b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UAM w Poznaniu</a:t>
            </a:r>
            <a:endParaRPr lang="pl-PL" altLang="pl-PL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C515A3A-F177-406E-B132-2DE682730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CEDB90-CA86-4308-AD03-73479573D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04664"/>
            <a:ext cx="7560840" cy="1012974"/>
          </a:xfrm>
        </p:spPr>
        <p:txBody>
          <a:bodyPr/>
          <a:lstStyle/>
          <a:p>
            <a:pPr algn="ctr"/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Nauczyciel Mistrz Innowator</a:t>
            </a:r>
            <a:b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kierunek Nauczanie Matematyki </a:t>
            </a:r>
            <a:b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i Informatyki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D924E9-2CDC-49BB-AB1D-2F1579AC3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BA0E77D-7072-48B8-90AA-C549DE86C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84784"/>
            <a:ext cx="8119868" cy="415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5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372A0B0-690E-DE37-4D66-70211D18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BUDOWA PROGRAMU</a:t>
            </a:r>
          </a:p>
        </p:txBody>
      </p:sp>
      <p:sp>
        <p:nvSpPr>
          <p:cNvPr id="4" name="Symbol zastępczy zawartości 4">
            <a:extLst>
              <a:ext uri="{FF2B5EF4-FFF2-40B4-BE49-F238E27FC236}">
                <a16:creationId xmlns:a16="http://schemas.microsoft.com/office/drawing/2014/main" id="{2C577066-CD07-9531-102B-672BB47BC03A}"/>
              </a:ext>
            </a:extLst>
          </p:cNvPr>
          <p:cNvSpPr txBox="1">
            <a:spLocks/>
          </p:cNvSpPr>
          <p:nvPr/>
        </p:nvSpPr>
        <p:spPr>
          <a:xfrm>
            <a:off x="1187624" y="1664779"/>
            <a:ext cx="7308303" cy="4536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pl-PL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Liczba godzin zajęć kontaktowych na studiach </a:t>
            </a:r>
          </a:p>
          <a:p>
            <a:pPr marL="1085850" lvl="2" indent="-285750"/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stopnia:  2 000</a:t>
            </a:r>
          </a:p>
          <a:p>
            <a:pPr marL="1085850" lvl="2" indent="-285750"/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 stopnia: 1 000</a:t>
            </a:r>
          </a:p>
          <a:p>
            <a:pPr marL="285750" indent="-285750"/>
            <a:r>
              <a:rPr lang="pl-PL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Zapewnienie realizacji treści </a:t>
            </a:r>
          </a:p>
          <a:p>
            <a:pPr marL="1085850" lvl="2" indent="-285750"/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Matematycznych</a:t>
            </a:r>
          </a:p>
          <a:p>
            <a:pPr marL="1085850" lvl="2" indent="-285750"/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Informatycznych</a:t>
            </a:r>
          </a:p>
          <a:p>
            <a:pPr marL="1085850" lvl="2" indent="-285750"/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Dydaktycznych (matematyka, informatyka) </a:t>
            </a:r>
          </a:p>
          <a:p>
            <a:pPr marL="1085850" lvl="2" indent="-285750"/>
            <a:r>
              <a:rPr lang="pl-PL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Psychologiczno-pedagogicznych </a:t>
            </a:r>
          </a:p>
          <a:p>
            <a:pPr marL="285750" indent="-285750"/>
            <a:r>
              <a:rPr lang="pl-PL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Zapewnienie 30% punktów ECTS uzyskanych w ramach przedmiotów wybieralnych</a:t>
            </a:r>
          </a:p>
          <a:p>
            <a:pPr marL="285750" indent="-285750"/>
            <a:r>
              <a:rPr lang="pl-PL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Poprawna realizacja praktyk  </a:t>
            </a:r>
          </a:p>
        </p:txBody>
      </p:sp>
    </p:spTree>
    <p:extLst>
      <p:ext uri="{BB962C8B-B14F-4D97-AF65-F5344CB8AC3E}">
        <p14:creationId xmlns:p14="http://schemas.microsoft.com/office/powerpoint/2010/main" val="83799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B6BF01A0-24FD-55C0-6DFC-7CB9E0E403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7704" y="1708803"/>
            <a:ext cx="5761037" cy="4319587"/>
          </a:xfrm>
        </p:spPr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6C40DF9-7E31-8285-4F42-14D97AAE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56ACB1B-C1EA-BB77-A6ED-36BAD4B87B22}"/>
              </a:ext>
            </a:extLst>
          </p:cNvPr>
          <p:cNvGraphicFramePr/>
          <p:nvPr/>
        </p:nvGraphicFramePr>
        <p:xfrm>
          <a:off x="1115616" y="1484784"/>
          <a:ext cx="8028384" cy="447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75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80828E1C-AFDD-84B0-5C6F-F8FF6FC2E4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DEB3124-0628-B67A-D08C-E49D6316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STUDIÓW (fragment)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1AF4ED-C5F5-3528-0A98-A77A756598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540760"/>
            <a:ext cx="5418957" cy="47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5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967001EC-62AA-4E78-4131-8509B4F95E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1DD1748-E0D0-3FE4-3C08-A5844EA3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 STUDIÓW (fragment)</a:t>
            </a:r>
          </a:p>
        </p:txBody>
      </p:sp>
      <p:pic>
        <p:nvPicPr>
          <p:cNvPr id="4" name="Symbol zastępczy zawartości 5">
            <a:extLst>
              <a:ext uri="{FF2B5EF4-FFF2-40B4-BE49-F238E27FC236}">
                <a16:creationId xmlns:a16="http://schemas.microsoft.com/office/drawing/2014/main" id="{F017CBF0-7BE4-E4B1-7269-DCAD54E9AD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5005119" cy="47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5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1E60B2C-63A8-130D-0132-D32AFC06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SYLWETKA ABSOLWENTA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A911472-2542-F8F8-8704-5230373DB4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>
                <a:solidFill>
                  <a:srgbClr val="002060"/>
                </a:solidFill>
              </a:rPr>
              <a:t>Studia są tak zorganizowane, by przyszły nauczyciel </a:t>
            </a:r>
            <a:r>
              <a:rPr lang="pl-PL" dirty="0">
                <a:solidFill>
                  <a:srgbClr val="FF0000"/>
                </a:solidFill>
              </a:rPr>
              <a:t>matematyki i informatyki </a:t>
            </a:r>
            <a:r>
              <a:rPr lang="pl-PL" dirty="0">
                <a:solidFill>
                  <a:srgbClr val="002060"/>
                </a:solidFill>
              </a:rPr>
              <a:t>uzyskał wszechstronne kompetencje </a:t>
            </a:r>
            <a:r>
              <a:rPr lang="pl-PL" dirty="0">
                <a:solidFill>
                  <a:srgbClr val="FF0000"/>
                </a:solidFill>
              </a:rPr>
              <a:t>merytoryczne, dydaktyczne, psychologiczno-pedagogiczne i interpersonalne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W procesie kształcenia studentom umożliwia się </a:t>
            </a:r>
            <a:r>
              <a:rPr lang="pl-PL" dirty="0">
                <a:solidFill>
                  <a:srgbClr val="FF0000"/>
                </a:solidFill>
              </a:rPr>
              <a:t>kontakt z ekspertami z zakresu teorii jak i praktyki nauczania</a:t>
            </a:r>
            <a:r>
              <a:rPr lang="pl-PL" dirty="0">
                <a:solidFill>
                  <a:srgbClr val="002060"/>
                </a:solidFill>
              </a:rPr>
              <a:t>, planuje się realizację wszystkich przedmiotów z wykorzystaniem takich metod, form i środków dydaktycznych, które są niezbędne do efektywnego i rzetelnego przygotowania absolwenta do zawodu nauczyciela. </a:t>
            </a:r>
          </a:p>
          <a:p>
            <a:endParaRPr lang="pl-PL" dirty="0">
              <a:solidFill>
                <a:srgbClr val="002060"/>
              </a:solidFill>
            </a:endParaRPr>
          </a:p>
          <a:p>
            <a:r>
              <a:rPr lang="pl-PL" dirty="0">
                <a:solidFill>
                  <a:srgbClr val="002060"/>
                </a:solidFill>
              </a:rPr>
              <a:t>Absolwent będzie wyposażony również w szereg </a:t>
            </a:r>
            <a:r>
              <a:rPr lang="pl-PL" dirty="0">
                <a:solidFill>
                  <a:srgbClr val="FF0000"/>
                </a:solidFill>
              </a:rPr>
              <a:t>kompetencji naukowych </a:t>
            </a:r>
            <a:r>
              <a:rPr lang="pl-PL" dirty="0">
                <a:solidFill>
                  <a:srgbClr val="002060"/>
                </a:solidFill>
              </a:rPr>
              <a:t>umożliwiających mu prowadzenie badań dydaktycznych oraz wprowadzenie </a:t>
            </a:r>
            <a:r>
              <a:rPr lang="pl-PL" dirty="0">
                <a:solidFill>
                  <a:srgbClr val="FF0000"/>
                </a:solidFill>
              </a:rPr>
              <a:t>innowacji w procesie nauczania</a:t>
            </a:r>
            <a:r>
              <a:rPr lang="pl-PL" dirty="0">
                <a:solidFill>
                  <a:srgbClr val="002060"/>
                </a:solidFill>
              </a:rPr>
              <a:t>. </a:t>
            </a:r>
          </a:p>
          <a:p>
            <a:endParaRPr lang="pl-P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7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4DF9B0-B143-4454-9447-E08A6F6B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2C463DC-2276-475B-8BFF-60DB8F8E3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Dydaktycy matematyki/informatyki to przede wszystkim</a:t>
            </a:r>
          </a:p>
          <a:p>
            <a:pPr algn="ctr"/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matematycy/informatycy,</a:t>
            </a:r>
          </a:p>
          <a:p>
            <a:pPr algn="ctr"/>
            <a:endParaRPr lang="pl-PL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 którzy badają wszystkie procesy nauczania i uczenia się  matematyki/informatyki…. </a:t>
            </a:r>
          </a:p>
        </p:txBody>
      </p:sp>
    </p:spTree>
    <p:extLst>
      <p:ext uri="{BB962C8B-B14F-4D97-AF65-F5344CB8AC3E}">
        <p14:creationId xmlns:p14="http://schemas.microsoft.com/office/powerpoint/2010/main" val="3342941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>
            <a:extLst>
              <a:ext uri="{FF2B5EF4-FFF2-40B4-BE49-F238E27FC236}">
                <a16:creationId xmlns:a16="http://schemas.microsoft.com/office/drawing/2014/main" id="{ADDC0203-ECEE-498F-B0FD-668B299713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051721" y="404813"/>
            <a:ext cx="6635080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alt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DYDAKTYKA MATEMATYKI – DZIEDZINA BADAŃ NAUKOWYCH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D98689E-ED18-42FD-8EAE-524D7601D453}"/>
              </a:ext>
            </a:extLst>
          </p:cNvPr>
          <p:cNvSpPr txBox="1"/>
          <p:nvPr/>
        </p:nvSpPr>
        <p:spPr>
          <a:xfrm>
            <a:off x="0" y="1772816"/>
            <a:ext cx="8921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1° analiza samej matematyki, jej przedmiotu, języka, metodologii i historycznego rozwoju,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2° budowanie matematycznych kursów jako merytorycznych i teo­retycznych podstaw opracowania fragmentów materiału prze­znaczonego do realizacji na różnych poziomach kształcenia,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3° refleksja nad poznaniem matematycznym w różnych stadiach powstawania i formach organizacji wiedzy matematycznej: od jej źródeł do systematyzacji — </a:t>
            </a:r>
            <a:b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 w związku z tym badanie pro­cesów oraz zjawisk pojawiających się w toku uczenia się i na­uczania matematyki na różnych poziomach,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4° analiza i charakterystyka aktu twórczego w matematyce oraz badanie natury jego wytworów,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5° opracowanie, weryfikacja i wdrażanie koncepcji oraz propozycji dydaktycznych do praktyki nauczania.</a:t>
            </a:r>
            <a:endParaRPr lang="pl-PL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0B7FFE-5E27-D333-8A41-279BA1DD2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04664"/>
            <a:ext cx="6779096" cy="1012974"/>
          </a:xfrm>
        </p:spPr>
        <p:txBody>
          <a:bodyPr/>
          <a:lstStyle/>
          <a:p>
            <a:r>
              <a:rPr lang="pl-PL" dirty="0"/>
              <a:t>ZAKŁADY, KATEDRY I PRACOWNIE DYDAKTYKI MATEMATYKI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220923C-373D-BA4E-4C33-12AFA0C61D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pl-PL" dirty="0"/>
              <a:t>Uniwersytet Gdański – 5 osób (Zakład)</a:t>
            </a:r>
          </a:p>
          <a:p>
            <a:pPr marL="342900" indent="-342900">
              <a:buFontTx/>
              <a:buChar char="-"/>
            </a:pPr>
            <a:r>
              <a:rPr lang="pl-PL" dirty="0"/>
              <a:t>Uniwersytet Wrocławski – 2 osoby (Pracownia)</a:t>
            </a:r>
          </a:p>
          <a:p>
            <a:pPr marL="342900" indent="-342900">
              <a:buFontTx/>
              <a:buChar char="-"/>
            </a:pPr>
            <a:r>
              <a:rPr lang="pl-PL" dirty="0"/>
              <a:t>Uniwersytet Śląski – 5 osób (Pracownia)</a:t>
            </a:r>
          </a:p>
          <a:p>
            <a:pPr marL="342900" indent="-342900">
              <a:buFontTx/>
              <a:buChar char="-"/>
            </a:pPr>
            <a:r>
              <a:rPr lang="pl-PL" dirty="0"/>
              <a:t>Uniwersytet Łódzki – Katedra Metodyki Nauczania Matematyki – 10 osób  </a:t>
            </a:r>
          </a:p>
          <a:p>
            <a:pPr marL="342900" indent="-342900">
              <a:buFontTx/>
              <a:buChar char="-"/>
            </a:pPr>
            <a:r>
              <a:rPr lang="pl-PL" dirty="0"/>
              <a:t>UMCS – Katedra Nauczania Matematyki i Informatyki – 13 osób </a:t>
            </a:r>
          </a:p>
          <a:p>
            <a:pPr marL="342900" indent="-342900">
              <a:buFontTx/>
              <a:buChar char="-"/>
            </a:pPr>
            <a:r>
              <a:rPr lang="pl-PL" dirty="0"/>
              <a:t>Uniwersytet Pedagogiczny – Katedra Edukacji Matematycznej – 5 osób</a:t>
            </a:r>
          </a:p>
          <a:p>
            <a:pPr marL="342900" indent="-342900">
              <a:buFontTx/>
              <a:buChar char="-"/>
            </a:pPr>
            <a:r>
              <a:rPr lang="pl-PL" dirty="0"/>
              <a:t>UAM w Poznaniu – Wydziałowe Centrum Dydaktyki Matematyki i Informatyki – 5 osób </a:t>
            </a:r>
          </a:p>
          <a:p>
            <a:pPr marL="342900" indent="-342900">
              <a:buFontTx/>
              <a:buChar char="-"/>
            </a:pPr>
            <a:endParaRPr lang="pl-PL" dirty="0"/>
          </a:p>
          <a:p>
            <a:pPr marL="342900" indent="-342900"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244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E4E50-1750-40F4-96B8-CC2CCD20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61233A-61CC-4F0F-80DF-61B2754C9D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DYDAKTYCY MATEMATYKI I INFORMATYKI – </a:t>
            </a:r>
          </a:p>
          <a:p>
            <a:pPr algn="ctr"/>
            <a:endParaRPr lang="pl-P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jak umożliwić im awans zawodowy i naukowy by mogli mieć realny wpływ na rozwój dydaktyki oraz kształcenie nauczycieli?  </a:t>
            </a:r>
          </a:p>
        </p:txBody>
      </p:sp>
    </p:spTree>
    <p:extLst>
      <p:ext uri="{BB962C8B-B14F-4D97-AF65-F5344CB8AC3E}">
        <p14:creationId xmlns:p14="http://schemas.microsoft.com/office/powerpoint/2010/main" val="19235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1">
            <a:extLst>
              <a:ext uri="{FF2B5EF4-FFF2-40B4-BE49-F238E27FC236}">
                <a16:creationId xmlns:a16="http://schemas.microsoft.com/office/drawing/2014/main" id="{6C725F07-BC09-4E7A-8F1D-2673497023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1187625" y="1773238"/>
            <a:ext cx="7632526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147" name="Tytuł 2">
            <a:extLst>
              <a:ext uri="{FF2B5EF4-FFF2-40B4-BE49-F238E27FC236}">
                <a16:creationId xmlns:a16="http://schemas.microsoft.com/office/drawing/2014/main" id="{F3D8756D-A932-45AF-B16D-DA50A37426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87675" y="404813"/>
            <a:ext cx="5699125" cy="101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alt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STRATEGIA UAM NA LATA 2020-2030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C3C5659-2CA1-4192-8859-6C896BBADB1D}"/>
              </a:ext>
            </a:extLst>
          </p:cNvPr>
          <p:cNvSpPr txBox="1"/>
          <p:nvPr/>
        </p:nvSpPr>
        <p:spPr>
          <a:xfrm>
            <a:off x="1187625" y="2420888"/>
            <a:ext cx="69847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pl-PL" sz="2000" b="0" i="1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4.5.3. Rozwój oferty w zakresie kształcenia i doskonalenia zawodowego nauczycieli</a:t>
            </a:r>
            <a:r>
              <a:rPr lang="pl-PL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fontAlgn="base"/>
            <a:endParaRPr lang="pl-PL" sz="2000" b="0" i="0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 fontAlgn="base"/>
            <a:r>
              <a:rPr lang="pl-PL" sz="2000" b="0" i="1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4.5.3.1. Rozwój kierunków nauczycielskich</a:t>
            </a:r>
            <a:r>
              <a:rPr lang="pl-PL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fontAlgn="base"/>
            <a:endParaRPr lang="pl-PL" sz="2000" b="0" i="0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pl-PL" sz="2000" b="0" i="1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4.5.3.3. Przywrócenie znaczącej roli i miejsca pracowniom/zakładom/katedrom dydaktyk szczegółowych na wydziałach</a:t>
            </a:r>
            <a:r>
              <a:rPr lang="pl-PL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just" rtl="0" fontAlgn="base"/>
            <a:endParaRPr lang="pl-PL" sz="2000" b="0" i="0" dirty="0"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1">
            <a:extLst>
              <a:ext uri="{FF2B5EF4-FFF2-40B4-BE49-F238E27FC236}">
                <a16:creationId xmlns:a16="http://schemas.microsoft.com/office/drawing/2014/main" id="{308A4E0A-356C-4EED-A2BB-604C46E1B28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827584" y="1700213"/>
            <a:ext cx="7921129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altLang="pl-PL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endParaRPr lang="pl-PL" altLang="pl-PL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pl-PL" alt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zawód wymagający</a:t>
            </a:r>
            <a:r>
              <a:rPr lang="pl-PL" altLang="pl-PL" b="1" dirty="0">
                <a:latin typeface="Cambria" panose="02040503050406030204" pitchFamily="18" charset="0"/>
                <a:ea typeface="Cambria" panose="02040503050406030204" pitchFamily="18" charset="0"/>
              </a:rPr>
              <a:t> i odpowiedzialny</a:t>
            </a:r>
            <a:endParaRPr lang="pl-PL" altLang="pl-PL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buFontTx/>
              <a:buChar char="-"/>
            </a:pPr>
            <a:r>
              <a:rPr lang="pl-PL" alt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szybkie wypalenie</a:t>
            </a:r>
          </a:p>
          <a:p>
            <a:pPr eaLnBrk="1" hangingPunct="1">
              <a:buFontTx/>
              <a:buChar char="-"/>
            </a:pPr>
            <a:r>
              <a:rPr lang="pl-PL" alt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niedocenienie finansowe </a:t>
            </a:r>
          </a:p>
          <a:p>
            <a:pPr eaLnBrk="1" hangingPunct="1">
              <a:buFontTx/>
              <a:buChar char="-"/>
            </a:pPr>
            <a:r>
              <a:rPr lang="pl-PL" altLang="pl-PL" sz="2000" b="1" dirty="0">
                <a:latin typeface="Cambria" panose="02040503050406030204" pitchFamily="18" charset="0"/>
                <a:ea typeface="Cambria" panose="02040503050406030204" pitchFamily="18" charset="0"/>
              </a:rPr>
              <a:t>pełna droga kształcenia jest bardzo </a:t>
            </a:r>
            <a:r>
              <a:rPr lang="pl-PL" altLang="pl-PL" b="1" dirty="0">
                <a:latin typeface="Cambria" panose="02040503050406030204" pitchFamily="18" charset="0"/>
                <a:ea typeface="Cambria" panose="02040503050406030204" pitchFamily="18" charset="0"/>
              </a:rPr>
              <a:t>złożona </a:t>
            </a:r>
            <a:endParaRPr lang="pl-PL" altLang="pl-PL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A2D3FA-B575-4B0A-9E29-3723CCB7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04664"/>
            <a:ext cx="7200800" cy="1012974"/>
          </a:xfrm>
        </p:spPr>
        <p:txBody>
          <a:bodyPr/>
          <a:lstStyle/>
          <a:p>
            <a:pPr eaLnBrk="1" hangingPunct="1"/>
            <a:r>
              <a:rPr lang="pl-PL" alt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PRZYCZYNY BRAKU NAUCZYCIELI  </a:t>
            </a:r>
            <a:br>
              <a:rPr lang="pl-PL" altLang="pl-PL" sz="24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775C60-A6F1-B031-0F3C-82FA5321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NAUCZYCIELE W LICZBACH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4861857-D17B-AD78-12ED-3FCF51946D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/>
              <a:t>W Polsce jest ok. 700 000 nauczycieli w tym 9% z nich to nauczyciele matematyki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8ECE7B4-1D5A-D68B-8C9A-58018C4D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590480"/>
            <a:ext cx="6192688" cy="37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3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7DD97C-B91F-4ACC-2069-13DA6334C9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5DD6288-A2D2-AA99-5943-66A064E5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675" y="404813"/>
            <a:ext cx="5699125" cy="1012825"/>
          </a:xfrm>
        </p:spPr>
        <p:txBody>
          <a:bodyPr/>
          <a:lstStyle/>
          <a:p>
            <a:r>
              <a:rPr lang="pl-PL" sz="2400" dirty="0">
                <a:latin typeface="Cambria" panose="02040503050406030204" pitchFamily="18" charset="0"/>
                <a:ea typeface="Cambria" panose="02040503050406030204" pitchFamily="18" charset="0"/>
              </a:rPr>
              <a:t>NAUCZYCIELE W LICZBACH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DBEBAB6-4F6B-1438-7E9B-D1AECBA9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00213"/>
            <a:ext cx="460851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5F4ED-31A8-4711-BE63-F5018BAC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549275"/>
            <a:ext cx="7812360" cy="1012974"/>
          </a:xfrm>
        </p:spPr>
        <p:txBody>
          <a:bodyPr/>
          <a:lstStyle/>
          <a:p>
            <a:pPr algn="ctr"/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ROZPORZĄDZENIE MINISTRA NAUKI I SZKOLNICTWA WYŻSZEGO  </a:t>
            </a:r>
            <a:b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  <a:t>Z DNIA 25 LIPCA 2019 R. W SPRAWIE STANDARDU KSZTAŁCENIA PRZYGOTOWUJĄCEGO DO WYKONYWANIA ZAWODU NAUCZYCIELA</a:t>
            </a:r>
            <a:br>
              <a:rPr lang="pl-PL" sz="1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67FC778-982E-4506-A560-BDB1ECE3CE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1.3. Kształcenie przygotowujące do wykonywania zawodu nauczyciela jest prowadzone na studiach:</a:t>
            </a:r>
          </a:p>
          <a:p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1)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 kierunku, poziomie i profilu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których program określa efekty uczenia się, o których mowa w ustawie z dnia 22 grudnia 2015 r. o Zintegrowanym Systemie Kwalifikacji (Dz. U. z 2018 r. poz. 2153 i 2245 oraz z 2019 r. poz. 534 i 1287…</a:t>
            </a:r>
          </a:p>
          <a:p>
            <a:endParaRPr lang="pl-PL" sz="1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  <a:r>
              <a:rPr lang="pl-PL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podyplomowych</a:t>
            </a:r>
            <a:r>
              <a:rPr lang="pl-PL" sz="1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których program określa efekty uczenia się dla kwalifikacji cząstkowych uwzględniające charakterystyki drugiego stopnia Polskiej Ramy Kwalifikacji na poziomie 6, 7 albo 8 Polskiej Ramy Kwalifikacji…. </a:t>
            </a:r>
          </a:p>
          <a:p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600" dirty="0">
                <a:effectLst/>
                <a:latin typeface="Arial" panose="020B0604020202020204" pitchFamily="34" charset="0"/>
              </a:rPr>
              <a:t>1.4. Studia, o których mowa w ust. 1.3 pkt 1, są prowadzone </a:t>
            </a:r>
            <a:r>
              <a:rPr lang="pl-PL" sz="1600" b="1" dirty="0">
                <a:effectLst/>
                <a:latin typeface="Arial" panose="020B0604020202020204" pitchFamily="34" charset="0"/>
              </a:rPr>
              <a:t>jako studia pierwszego</a:t>
            </a:r>
            <a:br>
              <a:rPr lang="pl-PL" sz="1600" b="1" dirty="0"/>
            </a:br>
            <a:r>
              <a:rPr lang="pl-PL" sz="1600" b="1" dirty="0">
                <a:effectLst/>
                <a:latin typeface="Arial" panose="020B0604020202020204" pitchFamily="34" charset="0"/>
              </a:rPr>
              <a:t>stopnia i studia drugiego stopnia lub jako jednolite studia magisterskie</a:t>
            </a:r>
            <a:r>
              <a:rPr lang="pl-PL" sz="1600" dirty="0">
                <a:effectLst/>
                <a:latin typeface="Arial" panose="020B0604020202020204" pitchFamily="34" charset="0"/>
              </a:rPr>
              <a:t>, na kierunku, którego program studiów określa efekty uczenia się obejmujące wiedzę i umiejętności</a:t>
            </a:r>
            <a:br>
              <a:rPr lang="pl-PL" sz="1600" dirty="0"/>
            </a:br>
            <a:r>
              <a:rPr lang="pl-PL" sz="1600" dirty="0">
                <a:effectLst/>
                <a:latin typeface="Arial" panose="020B0604020202020204" pitchFamily="34" charset="0"/>
              </a:rPr>
              <a:t>odpowiadające wszystkim wymaganiom odpowiednio podstawy programowej przedmiotu</a:t>
            </a:r>
            <a:br>
              <a:rPr lang="pl-PL" sz="1600" dirty="0"/>
            </a:br>
            <a:r>
              <a:rPr lang="pl-PL" sz="1600" dirty="0">
                <a:effectLst/>
                <a:latin typeface="Arial" panose="020B0604020202020204" pitchFamily="34" charset="0"/>
              </a:rPr>
              <a:t>nauczania lub podstawy programowej kształcenia w zawodzie lub treściom prowadzonych</a:t>
            </a:r>
            <a:br>
              <a:rPr lang="pl-PL" sz="1600" dirty="0"/>
            </a:br>
            <a:r>
              <a:rPr lang="pl-PL" sz="1600" dirty="0">
                <a:effectLst/>
                <a:latin typeface="Arial" panose="020B0604020202020204" pitchFamily="34" charset="0"/>
              </a:rPr>
              <a:t>zajęć.</a:t>
            </a:r>
            <a:endParaRPr lang="pl-PL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0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4BCFC9-5AA4-E76E-98F5-42B2E370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04664"/>
            <a:ext cx="7668344" cy="1012974"/>
          </a:xfrm>
        </p:spPr>
        <p:txBody>
          <a:bodyPr/>
          <a:lstStyle/>
          <a:p>
            <a:r>
              <a:rPr lang="pl-PL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ROZPORZĄDZENIE MINISTRA NAUKI I SZKOLNICTWA WYŻSZEGO z dnia 25 lipca 2019 r. w sprawie standardu kształcenia przygotowującego do wykonywania zawodu nauczyciela</a:t>
            </a:r>
            <a:endParaRPr lang="pl-PL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5C62AF-DC78-F467-AE2C-A94648D95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>
              <a:effectLst/>
              <a:latin typeface="Arial" panose="020B0604020202020204" pitchFamily="34" charset="0"/>
            </a:endParaRPr>
          </a:p>
          <a:p>
            <a:endParaRPr lang="pl-PL" dirty="0"/>
          </a:p>
          <a:p>
            <a:r>
              <a:rPr lang="pl-PL" dirty="0">
                <a:effectLst/>
                <a:latin typeface="Arial" panose="020B0604020202020204" pitchFamily="34" charset="0"/>
              </a:rPr>
              <a:t>2.3. Kształcenie na studiach przygotowujące do wykonywania zawodu nauczyciela obejmuje przygotowanie </a:t>
            </a:r>
            <a:r>
              <a:rPr lang="pl-PL" b="1" dirty="0">
                <a:effectLst/>
                <a:latin typeface="Arial" panose="020B0604020202020204" pitchFamily="34" charset="0"/>
              </a:rPr>
              <a:t>merytoryczne i przygotowanie pedagogiczne</a:t>
            </a:r>
            <a:r>
              <a:rPr lang="pl-PL" dirty="0">
                <a:effectLst/>
                <a:latin typeface="Arial" panose="020B0604020202020204" pitchFamily="34" charset="0"/>
              </a:rPr>
              <a:t>. Przygotowanie pedagogiczne obejmuje przygotowanie </a:t>
            </a:r>
            <a:r>
              <a:rPr lang="pl-PL" b="1" dirty="0">
                <a:effectLst/>
                <a:latin typeface="Arial" panose="020B0604020202020204" pitchFamily="34" charset="0"/>
              </a:rPr>
              <a:t>psychologiczno-pedagogiczne i przygotowanie dydaktyczne</a:t>
            </a:r>
            <a:r>
              <a:rPr lang="pl-PL" dirty="0">
                <a:effectLst/>
                <a:latin typeface="Arial" panose="020B0604020202020204" pitchFamily="34" charset="0"/>
              </a:rPr>
              <a:t>. Przygotowanie dydaktyczne obejmuje </a:t>
            </a:r>
            <a:r>
              <a:rPr lang="pl-PL" b="1" dirty="0">
                <a:effectLst/>
                <a:latin typeface="Arial" panose="020B0604020202020204" pitchFamily="34" charset="0"/>
              </a:rPr>
              <a:t>podstawy dydaktyki i emisję głosu oraz przygotowanie dydaktyczne do nauczania przedmiotu lub prowadzenia zajęć.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6183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902432-FF82-40D6-9575-60DB60AA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Z KONTROLI NIK (P/16/21)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12FDF9-3E34-4B8E-9800-700AB1C8F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Z dokumentu </a:t>
            </a:r>
            <a:r>
              <a:rPr lang="pl-PL" i="1" dirty="0">
                <a:latin typeface="Cambria" panose="02040503050406030204" pitchFamily="18" charset="0"/>
                <a:ea typeface="Cambria" panose="02040503050406030204" pitchFamily="18" charset="0"/>
              </a:rPr>
              <a:t>Przygotowanie do wykonywania  zawodu nauczyciela </a:t>
            </a:r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wynika, że po ukończeniu studiów kandydaci na nauczycieli uzyskali wystarczającą wiedzę teoretyczną, natomiast praktyczne umiejętności dydaktyczno-wychowawcze były wykształcone w zbyt niskim stopniu</a:t>
            </a:r>
            <a:r>
              <a:rPr lang="pl-PL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pl-PL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pl-PL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Ponadto po rozpoczęciu pracy w szkole nauczyciele stażyści często nie otrzymywali odpowiedniego wsparcia merytorycznego od opiekunów i dyrektorów szkół.</a:t>
            </a:r>
          </a:p>
        </p:txBody>
      </p:sp>
    </p:spTree>
    <p:extLst>
      <p:ext uri="{BB962C8B-B14F-4D97-AF65-F5344CB8AC3E}">
        <p14:creationId xmlns:p14="http://schemas.microsoft.com/office/powerpoint/2010/main" val="36141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DB1E1-93B5-C566-03D2-976169C2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404664"/>
            <a:ext cx="6923112" cy="1012974"/>
          </a:xfrm>
        </p:spPr>
        <p:txBody>
          <a:bodyPr/>
          <a:lstStyle/>
          <a:p>
            <a:r>
              <a:rPr lang="pl-PL" dirty="0"/>
              <a:t>FORMY KSZTAŁCENIA NAUCZYCIELI MATEMATYKI (PRZYKŁADY)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7A11832-D13F-350A-7668-A9C0D41E5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pl-PL" dirty="0"/>
              <a:t>NA KIERUNKU STUDIÓW – TYLKO 2 UCZELNIE: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dirty="0"/>
              <a:t>UAM – Wydział Matematyki i Informatyki – jako pierwszy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dirty="0"/>
              <a:t>UMCS  </a:t>
            </a:r>
          </a:p>
          <a:p>
            <a:pPr marL="342900" indent="-342900">
              <a:buFontTx/>
              <a:buChar char="-"/>
            </a:pPr>
            <a:r>
              <a:rPr lang="pl-PL" dirty="0"/>
              <a:t>SPECJALNOŚĆ NA KIERUNKU MATEMATYKA: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dirty="0"/>
              <a:t>Uniwersytet Wrocławski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dirty="0"/>
              <a:t>Uniwersytet Pedagogiczny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dirty="0"/>
              <a:t>Uniwersytet Gdański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pl-PL" dirty="0"/>
              <a:t>UMK w Toruniu</a:t>
            </a:r>
          </a:p>
          <a:p>
            <a:pPr marL="342900" indent="-342900">
              <a:buFontTx/>
              <a:buChar char="-"/>
            </a:pPr>
            <a:r>
              <a:rPr lang="pl-PL" dirty="0"/>
              <a:t>Szkoła Edukacji Polsko-Amerykańskiej Fundacji Wolności i Uniwersytetu Warszawskiego</a:t>
            </a:r>
          </a:p>
          <a:p>
            <a:pPr marL="342900" indent="-342900">
              <a:buFontTx/>
              <a:buChar char="-"/>
            </a:pPr>
            <a:r>
              <a:rPr lang="pl-PL" dirty="0"/>
              <a:t>Ogromna sieć SZKÓŁ PODYPLOMOWYCH</a:t>
            </a:r>
          </a:p>
        </p:txBody>
      </p:sp>
    </p:spTree>
    <p:extLst>
      <p:ext uri="{BB962C8B-B14F-4D97-AF65-F5344CB8AC3E}">
        <p14:creationId xmlns:p14="http://schemas.microsoft.com/office/powerpoint/2010/main" val="3613734782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C859A56A0AA0A41A0DF0894329C184D" ma:contentTypeVersion="9" ma:contentTypeDescription="Utwórz nowy dokument." ma:contentTypeScope="" ma:versionID="933208820729e816a47deb1a0e623c12">
  <xsd:schema xmlns:xsd="http://www.w3.org/2001/XMLSchema" xmlns:xs="http://www.w3.org/2001/XMLSchema" xmlns:p="http://schemas.microsoft.com/office/2006/metadata/properties" xmlns:ns2="3dd4f861-cea2-4aa4-bf0b-75aa947e8626" xmlns:ns3="305bb8c8-1ceb-4f7f-90a4-c76b08fa2a2e" targetNamespace="http://schemas.microsoft.com/office/2006/metadata/properties" ma:root="true" ma:fieldsID="269695af79c9e712f3f8d46bebbb60dc" ns2:_="" ns3:_="">
    <xsd:import namespace="3dd4f861-cea2-4aa4-bf0b-75aa947e8626"/>
    <xsd:import namespace="305bb8c8-1ceb-4f7f-90a4-c76b08fa2a2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4f861-cea2-4aa4-bf0b-75aa947e86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bb8c8-1ceb-4f7f-90a4-c76b08fa2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D5A16-DCFB-45AA-8D09-FD86D0F14F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A27384-E86A-4018-9F0B-9F07E9E2F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4f861-cea2-4aa4-bf0b-75aa947e8626"/>
    <ds:schemaRef ds:uri="305bb8c8-1ceb-4f7f-90a4-c76b08fa2a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Prezentacja_WMI_PL_szablon</Template>
  <TotalTime>2118</TotalTime>
  <Words>869</Words>
  <Application>Microsoft Office PowerPoint</Application>
  <PresentationFormat>Pokaz na ekranie (4:3)</PresentationFormat>
  <Paragraphs>98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Slajd tytułowy</vt:lpstr>
      <vt:lpstr>Slajd kolejny</vt:lpstr>
      <vt:lpstr>Slajd niestandardowy bez nagłówka</vt:lpstr>
      <vt:lpstr>KSZTAŁCENIE NAUCZYCIELI  Edyta Juskowiak Wydział Matematyki i Informatyki  UAM w Poznaniu</vt:lpstr>
      <vt:lpstr>STRATEGIA UAM NA LATA 2020-2030</vt:lpstr>
      <vt:lpstr>PRZYCZYNY BRAKU NAUCZYCIELI   </vt:lpstr>
      <vt:lpstr>NAUCZYCIELE W LICZBACH</vt:lpstr>
      <vt:lpstr>NAUCZYCIELE W LICZBACH</vt:lpstr>
      <vt:lpstr>ROZPORZĄDZENIE MINISTRA NAUKI I SZKOLNICTWA WYŻSZEGO   Z DNIA 25 LIPCA 2019 R. W SPRAWIE STANDARDU KSZTAŁCENIA PRZYGOTOWUJĄCEGO DO WYKONYWANIA ZAWODU NAUCZYCIELA </vt:lpstr>
      <vt:lpstr>ROZPORZĄDZENIE MINISTRA NAUKI I SZKOLNICTWA WYŻSZEGO z dnia 25 lipca 2019 r. w sprawie standardu kształcenia przygotowującego do wykonywania zawodu nauczyciela</vt:lpstr>
      <vt:lpstr> Z KONTROLI NIK (P/16/21)</vt:lpstr>
      <vt:lpstr>FORMY KSZTAŁCENIA NAUCZYCIELI MATEMATYKI (PRZYKŁADY)</vt:lpstr>
      <vt:lpstr>Nauczyciel Mistrz Innowator kierunek Nauczanie Matematyki  i Informatyki</vt:lpstr>
      <vt:lpstr>BUDOWA PROGRAMU</vt:lpstr>
      <vt:lpstr>Prezentacja programu PowerPoint</vt:lpstr>
      <vt:lpstr>PROGRAM STUDIÓW (fragment)</vt:lpstr>
      <vt:lpstr>PROGRAM STUDIÓW (fragment)</vt:lpstr>
      <vt:lpstr>SYLWETKA ABSOLWENTA</vt:lpstr>
      <vt:lpstr>Prezentacja programu PowerPoint</vt:lpstr>
      <vt:lpstr>DYDAKTYKA MATEMATYKI – DZIEDZINA BADAŃ NAUKOWYCH</vt:lpstr>
      <vt:lpstr>ZAKŁADY, KATEDRY I PRACOWNIE DYDAKTYKI MATEMATYKI 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Edyta Juskowiak</dc:creator>
  <cp:lastModifiedBy>Edyta Juskowiak</cp:lastModifiedBy>
  <cp:revision>26</cp:revision>
  <dcterms:created xsi:type="dcterms:W3CDTF">2021-06-06T13:48:09Z</dcterms:created>
  <dcterms:modified xsi:type="dcterms:W3CDTF">2022-12-13T12:14:25Z</dcterms:modified>
</cp:coreProperties>
</file>